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326" r:id="rId2"/>
    <p:sldId id="328" r:id="rId3"/>
    <p:sldId id="271" r:id="rId4"/>
    <p:sldId id="277" r:id="rId5"/>
    <p:sldId id="327" r:id="rId6"/>
    <p:sldId id="315" r:id="rId7"/>
    <p:sldId id="318" r:id="rId8"/>
    <p:sldId id="313" r:id="rId9"/>
    <p:sldId id="330" r:id="rId10"/>
    <p:sldId id="282" r:id="rId11"/>
    <p:sldId id="321" r:id="rId12"/>
    <p:sldId id="314" r:id="rId13"/>
    <p:sldId id="329" r:id="rId14"/>
    <p:sldId id="322" r:id="rId15"/>
    <p:sldId id="324" r:id="rId16"/>
    <p:sldId id="335" r:id="rId17"/>
    <p:sldId id="325" r:id="rId18"/>
    <p:sldId id="339" r:id="rId19"/>
    <p:sldId id="332" r:id="rId20"/>
    <p:sldId id="258" r:id="rId21"/>
    <p:sldId id="316" r:id="rId22"/>
    <p:sldId id="272" r:id="rId23"/>
    <p:sldId id="312" r:id="rId24"/>
    <p:sldId id="331" r:id="rId25"/>
    <p:sldId id="319" r:id="rId26"/>
    <p:sldId id="320" r:id="rId27"/>
    <p:sldId id="259" r:id="rId28"/>
    <p:sldId id="317" r:id="rId29"/>
    <p:sldId id="260" r:id="rId30"/>
    <p:sldId id="311" r:id="rId31"/>
    <p:sldId id="273" r:id="rId32"/>
    <p:sldId id="323" r:id="rId33"/>
    <p:sldId id="337" r:id="rId34"/>
  </p:sldIdLst>
  <p:sldSz cx="9144000" cy="5143500" type="screen16x9"/>
  <p:notesSz cx="6858000" cy="9144000"/>
  <p:embeddedFontLst>
    <p:embeddedFont>
      <p:font typeface="Adobe 고딕 Std B" panose="020B0800000000000000" pitchFamily="34" charset="-127"/>
      <p:bold r:id="rId36"/>
    </p:embeddedFont>
    <p:embeddedFont>
      <p:font typeface="Pretendard Medium" panose="02000603000000020004" pitchFamily="2" charset="-127"/>
      <p:regular r:id="rId37"/>
    </p:embeddedFont>
    <p:embeddedFont>
      <p:font typeface="Pretendard SemiBold" panose="02000703000000020004" pitchFamily="2" charset="-127"/>
      <p:bold r:id="rId38"/>
    </p:embeddedFont>
    <p:embeddedFont>
      <p:font typeface="Pretendard Variable Medium" pitchFamily="2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26B"/>
    <a:srgbClr val="3A5285"/>
    <a:srgbClr val="3B5385"/>
    <a:srgbClr val="B7C6D4"/>
    <a:srgbClr val="EAB999"/>
    <a:srgbClr val="FC0048"/>
    <a:srgbClr val="EB87E6"/>
    <a:srgbClr val="1B800C"/>
    <a:srgbClr val="820571"/>
    <a:srgbClr val="7DFA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62AA9E-D826-4234-AB67-835423EC1FFF}">
  <a:tblStyle styleId="{B662AA9E-D826-4234-AB67-835423EC1F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26" autoAdjust="0"/>
  </p:normalViewPr>
  <p:slideViewPr>
    <p:cSldViewPr snapToGrid="0">
      <p:cViewPr varScale="1">
        <p:scale>
          <a:sx n="98" d="100"/>
          <a:sy n="98" d="100"/>
        </p:scale>
        <p:origin x="946" y="5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03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0c8dc01c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0c8dc01c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95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81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0117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0c8dc01c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0c8dc01c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3661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7548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00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991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1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04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1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2508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44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8004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213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675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77DD9-5D72-4DBE-A28C-39E748651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68FA2-4165-4E3D-A06F-66515EEB4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DD013-69F1-429C-9F20-068CD588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827E5-CA94-4FC1-A9A1-099E8741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24485-BE23-4517-9DB7-598D3D78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478134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166C6-12DA-42D6-BA74-0B87D487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325509-BBBA-4627-8520-3BDC917AD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3AB61-4FAC-401A-8146-14E5F5E3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022A1-363E-4B59-8CE5-82B61BF9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254E6-BD6C-466C-968D-570E57CF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16654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AC0DC2-0A36-4097-ACD4-AC4E59A7E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D1419-D016-4463-B58A-74BD725B6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D3293-6C2A-4EB9-BD72-EAB815B6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5D984-7503-4F27-944A-F18455C3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B255C7-0716-41CA-8C46-03D28692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190168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65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B898E-98C9-49D1-A5A5-6B173A0F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AE96E-4075-4AC8-A0EA-B18052BB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6C832-33E7-4E3A-963D-A1106176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283C0-26CD-42CF-AF85-C060ACE8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62952-64F8-4DBC-86A6-629DE387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67326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45335-397F-4E9F-93D5-91F35A15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4389E0-12EB-4DDC-A5F9-701D82559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1A4B8-3BB1-469E-8BFE-01CEEB89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3445EC-6C6A-45F3-B26B-26DB356E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8103D-E80D-41B6-BE4B-263D0F30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573592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43003-E5F2-4D0D-9B28-03D33850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FA5CCC-172F-4245-88C3-176418F43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728F1A-3DE9-44D7-B151-2B129CB4B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72FCEA-31B4-41A1-8BC8-99CF5869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0132E-1086-465B-B0A3-7F2B78DE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E7DE0-4F23-462A-B13E-CC0A4C08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7199329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1D9DE-6AA3-46CC-AFE9-898EF579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8AA2F5-8FE0-46F8-BAB2-680892913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C5B449-93B5-461A-87F1-8B389CD3D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1338DC-7602-475C-8DF5-650A4AB3E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1AFFD7-40EF-4BFD-B36D-76BF7FC77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511979-A661-4ABA-8779-5AFA4339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363539-BF32-4B5C-B3DD-18170B90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006E39-4B4D-4165-8BFC-B510AD22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6328499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52D3-50A5-4103-88EA-36AD3E19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E4D2A0-87B0-4692-91D2-26783824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998C03-8678-4842-A15E-0FD80285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DA6071-DAE7-42E4-9088-B580ABC91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642339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C2106B-54F8-405B-ADDB-932C29C2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607291-5A36-4857-849F-07F9604F9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60EB7E-45D0-4047-A2C2-C43D3E9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5129222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1685-10B8-4AA1-B1FF-F3680D25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43DE7-21EF-4E15-826B-B04F3EDA4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BC99D8-E409-460F-BA69-C18B45B6F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1D9326-654F-41BA-9074-02070432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DE01F4-180C-4C9F-887B-D19FA1FB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8C95F5-C0EE-4465-BB23-9D29CDF3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25292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16379-1569-4EA1-B9A2-4E527BF1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CCB5B6-8FAF-4C5E-9354-92DAB7172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89583-D4A0-47F9-BF2F-3FAF778C2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7E30B-FF17-434B-953A-6F3CD30F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5367E6-4943-4C6E-9C25-9A3FB46F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90F6E5-9036-42AF-ABF4-B5892FDF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8457921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6BC7C9-9957-4DB8-A710-FC554791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972E54-1AF1-429B-B696-0804A9422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BA692-0135-4DD0-9203-3B10EA844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D960-926D-4546-94B1-E7818C190BD0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6E453-361F-49CE-B3F5-444B4213B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7EB74-198E-4577-BC6D-3F13DD75A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8774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microsoft.com/office/2007/relationships/hdphoto" Target="../media/hdphoto1.wdp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30.png"/><Relationship Id="rId10" Type="http://schemas.openxmlformats.org/officeDocument/2006/relationships/image" Target="../media/image24.jpeg"/><Relationship Id="rId4" Type="http://schemas.microsoft.com/office/2007/relationships/hdphoto" Target="../media/hdphoto1.wdp"/><Relationship Id="rId9" Type="http://schemas.openxmlformats.org/officeDocument/2006/relationships/image" Target="../media/image23.png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6299016" y="3846926"/>
            <a:ext cx="1893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+mj-ea"/>
                <a:ea typeface="+mj-ea"/>
                <a:cs typeface="Open Sans" panose="020B0606030504020204" pitchFamily="34" charset="0"/>
              </a:rPr>
              <a:t> 한 포커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69872-3135-4898-9EFC-51DB55170E2E}"/>
              </a:ext>
            </a:extLst>
          </p:cNvPr>
          <p:cNvSpPr txBox="1"/>
          <p:nvPr/>
        </p:nvSpPr>
        <p:spPr>
          <a:xfrm rot="21076862">
            <a:off x="336008" y="3721041"/>
            <a:ext cx="1111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빠삭</a:t>
            </a:r>
            <a:endParaRPr lang="ko-KR" altLang="en-US" sz="3200" dirty="0"/>
          </a:p>
        </p:txBody>
      </p:sp>
      <p:sp>
        <p:nvSpPr>
          <p:cNvPr id="8" name="순서도: 문서 7">
            <a:extLst>
              <a:ext uri="{FF2B5EF4-FFF2-40B4-BE49-F238E27FC236}">
                <a16:creationId xmlns:a16="http://schemas.microsoft.com/office/drawing/2014/main" id="{A8308EB3-1C0E-49F5-B55E-2301C64198E0}"/>
              </a:ext>
            </a:extLst>
          </p:cNvPr>
          <p:cNvSpPr/>
          <p:nvPr/>
        </p:nvSpPr>
        <p:spPr>
          <a:xfrm rot="15588731">
            <a:off x="456728" y="3318346"/>
            <a:ext cx="869798" cy="1390166"/>
          </a:xfrm>
          <a:prstGeom prst="flowChartDocumen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문서 8">
            <a:extLst>
              <a:ext uri="{FF2B5EF4-FFF2-40B4-BE49-F238E27FC236}">
                <a16:creationId xmlns:a16="http://schemas.microsoft.com/office/drawing/2014/main" id="{BF9EDECE-860B-4703-9F62-C69390CD260F}"/>
              </a:ext>
            </a:extLst>
          </p:cNvPr>
          <p:cNvSpPr/>
          <p:nvPr/>
        </p:nvSpPr>
        <p:spPr>
          <a:xfrm rot="5400000">
            <a:off x="6795265" y="3238944"/>
            <a:ext cx="869798" cy="186229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75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554AB8-645D-4AE8-A27E-30D36DA76D45}"/>
              </a:ext>
            </a:extLst>
          </p:cNvPr>
          <p:cNvSpPr txBox="1"/>
          <p:nvPr/>
        </p:nvSpPr>
        <p:spPr>
          <a:xfrm>
            <a:off x="203201" y="25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실태조사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7199" y="3917903"/>
            <a:ext cx="75221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q. </a:t>
            </a:r>
            <a:r>
              <a:rPr lang="ko-KR" altLang="en-US" sz="1300" dirty="0" err="1"/>
              <a:t>포커게임이</a:t>
            </a:r>
            <a:r>
              <a:rPr lang="ko-KR" altLang="en-US" sz="1300" dirty="0"/>
              <a:t> 사행성 </a:t>
            </a:r>
            <a:r>
              <a:rPr lang="ko-KR" altLang="en-US" sz="1300" dirty="0" err="1"/>
              <a:t>도박게임이라는</a:t>
            </a:r>
            <a:r>
              <a:rPr lang="ko-KR" altLang="en-US" sz="1300" dirty="0"/>
              <a:t> 인식</a:t>
            </a:r>
            <a:r>
              <a:rPr lang="en-US" altLang="ko-KR" sz="1300" dirty="0"/>
              <a:t> </a:t>
            </a:r>
          </a:p>
          <a:p>
            <a:r>
              <a:rPr lang="en-US" altLang="ko-KR" sz="1300" dirty="0"/>
              <a:t>(a. </a:t>
            </a:r>
            <a:r>
              <a:rPr lang="ko-KR" altLang="en-US" sz="1300" dirty="0"/>
              <a:t>현금화 하지 않고 환전이 불가능 하다면 도박</a:t>
            </a:r>
            <a:r>
              <a:rPr lang="en-US" altLang="ko-KR" sz="1300" dirty="0"/>
              <a:t>,</a:t>
            </a:r>
            <a:r>
              <a:rPr lang="ko-KR" altLang="en-US" sz="1300" dirty="0"/>
              <a:t>사행성이 아님</a:t>
            </a:r>
            <a:r>
              <a:rPr lang="en-US" altLang="ko-KR" sz="1300" dirty="0"/>
              <a:t>)</a:t>
            </a:r>
          </a:p>
          <a:p>
            <a:r>
              <a:rPr lang="en-US" altLang="ko-KR" sz="1300" dirty="0"/>
              <a:t>q. </a:t>
            </a:r>
            <a:r>
              <a:rPr lang="ko-KR" altLang="en-US" sz="1300" dirty="0"/>
              <a:t>실제로 </a:t>
            </a:r>
            <a:r>
              <a:rPr lang="ko-KR" altLang="en-US" sz="1300" dirty="0" err="1"/>
              <a:t>게임머니를</a:t>
            </a:r>
            <a:r>
              <a:rPr lang="ko-KR" altLang="en-US" sz="1300" dirty="0"/>
              <a:t> 현금화 하여 거래되고 있는 경우가 존재함</a:t>
            </a:r>
            <a:endParaRPr lang="en-US" altLang="ko-KR" sz="1300" dirty="0"/>
          </a:p>
          <a:p>
            <a:r>
              <a:rPr lang="en-US" altLang="ko-KR" sz="1300" dirty="0"/>
              <a:t>(a. </a:t>
            </a:r>
            <a:r>
              <a:rPr lang="ko-KR" altLang="en-US" sz="1300" dirty="0"/>
              <a:t>우리 게임은 현금화 불가능 오로지 게임내의 </a:t>
            </a:r>
            <a:r>
              <a:rPr lang="ko-KR" altLang="en-US" sz="1300" dirty="0" err="1"/>
              <a:t>머니로만</a:t>
            </a:r>
            <a:r>
              <a:rPr lang="ko-KR" altLang="en-US" sz="1300" dirty="0"/>
              <a:t> 게임 그러므로 사행성 도박이 아닌 게임도 있음</a:t>
            </a:r>
            <a:r>
              <a:rPr lang="en-US" altLang="ko-KR" sz="1300" dirty="0"/>
              <a:t>.)</a:t>
            </a:r>
          </a:p>
          <a:p>
            <a:endParaRPr lang="en-US" altLang="ko-KR" sz="13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351978" y="993659"/>
            <a:ext cx="3792022" cy="2255966"/>
            <a:chOff x="5351978" y="993659"/>
            <a:chExt cx="3792022" cy="225596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1978" y="993659"/>
              <a:ext cx="3792022" cy="2255966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6294008" y="2561325"/>
              <a:ext cx="2769897" cy="22859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8922" y="3214432"/>
            <a:ext cx="1461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202/03/15</a:t>
            </a:r>
            <a:endParaRPr lang="ko-KR" altLang="en-US" sz="10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-620724" y="1106124"/>
            <a:ext cx="6093775" cy="2180894"/>
            <a:chOff x="-620724" y="1106124"/>
            <a:chExt cx="6093775" cy="2180894"/>
          </a:xfrm>
        </p:grpSpPr>
        <p:grpSp>
          <p:nvGrpSpPr>
            <p:cNvPr id="17" name="그룹 16"/>
            <p:cNvGrpSpPr/>
            <p:nvPr/>
          </p:nvGrpSpPr>
          <p:grpSpPr>
            <a:xfrm>
              <a:off x="-620724" y="1106124"/>
              <a:ext cx="6093775" cy="2143501"/>
              <a:chOff x="-620724" y="1106124"/>
              <a:chExt cx="6093775" cy="2143501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22" y="1106124"/>
                <a:ext cx="5054298" cy="2143501"/>
              </a:xfrm>
              <a:prstGeom prst="rect">
                <a:avLst/>
              </a:prstGeom>
            </p:spPr>
          </p:pic>
          <p:sp>
            <p:nvSpPr>
              <p:cNvPr id="16" name="뺄셈 기호 15"/>
              <p:cNvSpPr/>
              <p:nvPr/>
            </p:nvSpPr>
            <p:spPr>
              <a:xfrm>
                <a:off x="-620724" y="1878808"/>
                <a:ext cx="6093775" cy="45719"/>
              </a:xfrm>
              <a:prstGeom prst="mathMinus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5788" y="2981482"/>
              <a:ext cx="765680" cy="305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03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554AB8-645D-4AE8-A27E-30D36DA76D45}"/>
              </a:ext>
            </a:extLst>
          </p:cNvPr>
          <p:cNvSpPr txBox="1"/>
          <p:nvPr/>
        </p:nvSpPr>
        <p:spPr>
          <a:xfrm>
            <a:off x="203201" y="25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실태조사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0817" y="3850838"/>
            <a:ext cx="75221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q. </a:t>
            </a:r>
            <a:r>
              <a:rPr lang="ko-KR" altLang="en-US" sz="1300" dirty="0"/>
              <a:t>사행성도박으로 알고있으며 어린아이들이</a:t>
            </a:r>
            <a:r>
              <a:rPr lang="en-US" altLang="ko-KR" sz="1300" dirty="0"/>
              <a:t> </a:t>
            </a:r>
            <a:r>
              <a:rPr lang="ko-KR" altLang="en-US" sz="1300" dirty="0"/>
              <a:t>게임으로 착각하며 쉽게 </a:t>
            </a:r>
            <a:r>
              <a:rPr lang="ko-KR" altLang="en-US" sz="1300" dirty="0" err="1"/>
              <a:t>접근할수있는</a:t>
            </a:r>
            <a:r>
              <a:rPr lang="ko-KR" altLang="en-US" sz="1300" dirty="0"/>
              <a:t> </a:t>
            </a:r>
            <a:r>
              <a:rPr lang="ko-KR" altLang="en-US" sz="1300" dirty="0" err="1"/>
              <a:t>문제가있음</a:t>
            </a:r>
            <a:endParaRPr lang="en-US" altLang="ko-KR" sz="1300" dirty="0"/>
          </a:p>
          <a:p>
            <a:r>
              <a:rPr lang="en-US" altLang="ko-KR" sz="1300" dirty="0"/>
              <a:t>(a. “</a:t>
            </a:r>
            <a:r>
              <a:rPr lang="ko-KR" altLang="en-US" sz="1300" dirty="0" err="1"/>
              <a:t>빠삭포커</a:t>
            </a:r>
            <a:r>
              <a:rPr lang="en-US" altLang="ko-KR" sz="1300" dirty="0"/>
              <a:t>”</a:t>
            </a:r>
            <a:r>
              <a:rPr lang="ko-KR" altLang="en-US" sz="1300" dirty="0"/>
              <a:t>는 나를 </a:t>
            </a:r>
            <a:r>
              <a:rPr lang="ko-KR" altLang="en-US" sz="1300" dirty="0" err="1"/>
              <a:t>표현하는캐릭터</a:t>
            </a:r>
            <a:r>
              <a:rPr lang="ko-KR" altLang="en-US" sz="1300" dirty="0"/>
              <a:t> 이미지</a:t>
            </a:r>
            <a:r>
              <a:rPr lang="en-US" altLang="ko-KR" sz="1300" dirty="0"/>
              <a:t>, </a:t>
            </a:r>
            <a:r>
              <a:rPr lang="ko-KR" altLang="en-US" sz="1300" dirty="0"/>
              <a:t>꾸미는 아이템들을 제외시켜 오로지 포커 게임 룰</a:t>
            </a:r>
            <a:r>
              <a:rPr lang="en-US" altLang="ko-KR" sz="1300" dirty="0"/>
              <a:t>,</a:t>
            </a:r>
            <a:r>
              <a:rPr lang="ko-KR" altLang="en-US" sz="1300" dirty="0"/>
              <a:t>문화 를 알게 </a:t>
            </a:r>
            <a:r>
              <a:rPr lang="ko-KR" altLang="en-US" sz="1300" dirty="0" err="1"/>
              <a:t>만든것임</a:t>
            </a:r>
            <a:r>
              <a:rPr lang="en-US" altLang="ko-KR" sz="1300" dirty="0"/>
              <a:t>)</a:t>
            </a:r>
          </a:p>
          <a:p>
            <a:endParaRPr lang="en-US" altLang="ko-KR" sz="1300" dirty="0"/>
          </a:p>
          <a:p>
            <a:r>
              <a:rPr lang="en-US" altLang="ko-KR" sz="1300" dirty="0"/>
              <a:t>q. </a:t>
            </a:r>
          </a:p>
          <a:p>
            <a:r>
              <a:rPr lang="en-US" altLang="ko-KR" sz="1300" dirty="0"/>
              <a:t>(a. ) </a:t>
            </a:r>
            <a:endParaRPr lang="ko-KR" altLang="en-US" sz="1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3" y="834307"/>
            <a:ext cx="3660106" cy="25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3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58C9DBDF-3A3B-4571-A054-934DA4604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308" y="1013157"/>
            <a:ext cx="4713818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 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밖에서도 포커게임을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즐길수있는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홀덤펍까지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 증가하며 포커 게임 인식 증가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함초롬바탕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버튼  조작 불편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함초롬바탕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카드 패의 확률 조작의 이야기들이 많이 나옴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함초롬바탕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함초롬바탕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 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 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함초롬바탕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함초롬바탕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함초롬바탕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게임 내에서 의사소통을 가능하게 하여 조금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더 지루함을 낮춤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함초롬바탕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실시간으로 어느 유저가 들어왔는지 확인을 통해 친목도모 가능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함초롬바탕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버튼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조작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간편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3746365" y="2302182"/>
            <a:ext cx="507259" cy="612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54AB8-645D-4AE8-A27E-30D36DA76D45}"/>
              </a:ext>
            </a:extLst>
          </p:cNvPr>
          <p:cNvSpPr txBox="1"/>
          <p:nvPr/>
        </p:nvSpPr>
        <p:spPr>
          <a:xfrm>
            <a:off x="203201" y="2579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285493" y="760888"/>
            <a:ext cx="5429005" cy="1541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85493" y="2914351"/>
            <a:ext cx="5429005" cy="1541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67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아래쪽 화살표 1"/>
          <p:cNvSpPr/>
          <p:nvPr/>
        </p:nvSpPr>
        <p:spPr>
          <a:xfrm rot="16200000">
            <a:off x="4142940" y="2516423"/>
            <a:ext cx="507259" cy="612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54AB8-645D-4AE8-A27E-30D36DA76D45}"/>
              </a:ext>
            </a:extLst>
          </p:cNvPr>
          <p:cNvSpPr txBox="1"/>
          <p:nvPr/>
        </p:nvSpPr>
        <p:spPr>
          <a:xfrm>
            <a:off x="203201" y="2579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84325" y="1681962"/>
            <a:ext cx="3072925" cy="2409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9052" y="1929952"/>
            <a:ext cx="30171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/>
              <a:t>- </a:t>
            </a: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게임 내에서 </a:t>
            </a:r>
            <a:r>
              <a:rPr lang="ko-KR" altLang="en-US" sz="1000" dirty="0" err="1">
                <a:solidFill>
                  <a:srgbClr val="000000"/>
                </a:solidFill>
                <a:ea typeface="함초롬바탕"/>
              </a:rPr>
              <a:t>카드패</a:t>
            </a: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 의 확률 조작이 많다는 항의가 많음 </a:t>
            </a: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ko-KR" sz="1000" dirty="0"/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게임</a:t>
            </a:r>
            <a:r>
              <a:rPr lang="en-US" altLang="ko-KR" sz="1000" dirty="0">
                <a:solidFill>
                  <a:srgbClr val="000000"/>
                </a:solidFill>
                <a:ea typeface="함초롬바탕"/>
              </a:rPr>
              <a:t> </a:t>
            </a: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내에 버튼</a:t>
            </a:r>
            <a:r>
              <a:rPr lang="en-US" altLang="ko-KR" sz="1000" dirty="0">
                <a:solidFill>
                  <a:srgbClr val="000000"/>
                </a:solidFill>
                <a:ea typeface="함초롬바탕"/>
              </a:rPr>
              <a:t> </a:t>
            </a: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기능을 쉽게 조작하는</a:t>
            </a:r>
            <a:r>
              <a:rPr lang="en-US" altLang="ko-KR" sz="1000" dirty="0">
                <a:solidFill>
                  <a:srgbClr val="000000"/>
                </a:solidFill>
                <a:ea typeface="함초롬바탕"/>
              </a:rPr>
              <a:t> </a:t>
            </a: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데에 불편함</a:t>
            </a: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ko-KR" altLang="ko-KR" sz="1000" dirty="0"/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보유 머니 에 </a:t>
            </a:r>
            <a:r>
              <a:rPr lang="en-US" altLang="ko-KR" sz="1000" dirty="0">
                <a:solidFill>
                  <a:srgbClr val="000000"/>
                </a:solidFill>
                <a:ea typeface="함초롬바탕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입장 할 수 있는 방이 정해져 있어 제제 적임</a:t>
            </a: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처음 접하는 사람들에게 </a:t>
            </a:r>
            <a:r>
              <a:rPr lang="ko-KR" altLang="en-US" sz="1000" dirty="0" err="1">
                <a:solidFill>
                  <a:srgbClr val="000000"/>
                </a:solidFill>
                <a:ea typeface="함초롬바탕"/>
              </a:rPr>
              <a:t>게임룰을</a:t>
            </a: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 알려주는 내용을 찾기 힘듦</a:t>
            </a: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5368" y="1929952"/>
            <a:ext cx="301396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  <a:ea typeface="함초롬바탕"/>
              </a:rPr>
              <a:t>- </a:t>
            </a: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게임 내에서 채팅을 가능하게 하여 지루함을 줄임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solidFill>
                <a:srgbClr val="000000"/>
              </a:solidFill>
              <a:ea typeface="함초롬바탕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  <a:ea typeface="함초롬바탕"/>
              </a:rPr>
              <a:t>- </a:t>
            </a: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실시간으로 어느 유저가 들어왔는지 확인을 통해 친목도모 가능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solidFill>
                <a:srgbClr val="000000"/>
              </a:solidFill>
              <a:ea typeface="함초롬바탕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버튼 기능을 한곳에 모아 쉽게 조작 할 수 </a:t>
            </a:r>
            <a:r>
              <a:rPr lang="ko-KR" altLang="en-US" sz="1000" dirty="0" err="1">
                <a:solidFill>
                  <a:srgbClr val="000000"/>
                </a:solidFill>
                <a:ea typeface="함초롬바탕"/>
              </a:rPr>
              <a:t>있게함</a:t>
            </a: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처음 하는 사람들이 게임 룰을 </a:t>
            </a:r>
            <a:r>
              <a:rPr lang="ko-KR" altLang="en-US" sz="1000" dirty="0" err="1">
                <a:solidFill>
                  <a:srgbClr val="000000"/>
                </a:solidFill>
                <a:ea typeface="함초롬바탕"/>
              </a:rPr>
              <a:t>알수있게</a:t>
            </a: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 눈에 </a:t>
            </a:r>
            <a:r>
              <a:rPr lang="ko-KR" altLang="en-US" sz="1000" dirty="0" err="1">
                <a:solidFill>
                  <a:srgbClr val="000000"/>
                </a:solidFill>
                <a:ea typeface="함초롬바탕"/>
              </a:rPr>
              <a:t>잘보이는</a:t>
            </a: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 곳에 노출시킴</a:t>
            </a:r>
            <a:r>
              <a:rPr lang="en-US" altLang="ko-KR" sz="1000" dirty="0">
                <a:solidFill>
                  <a:srgbClr val="000000"/>
                </a:solidFill>
                <a:ea typeface="함초롬바탕"/>
              </a:rPr>
              <a:t>.</a:t>
            </a:r>
            <a:r>
              <a:rPr lang="ko-KR" altLang="en-US" sz="1000" dirty="0">
                <a:solidFill>
                  <a:srgbClr val="000000"/>
                </a:solidFill>
                <a:ea typeface="함초롬바탕"/>
              </a:rPr>
              <a:t> </a:t>
            </a: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  <a:p>
            <a:pPr marL="171450" lvl="0" indent="-1714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1000" dirty="0">
              <a:solidFill>
                <a:srgbClr val="000000"/>
              </a:solidFill>
              <a:ea typeface="함초롬바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35890" y="1681962"/>
            <a:ext cx="3072925" cy="2409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17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554AB8-645D-4AE8-A27E-30D36DA76D45}"/>
              </a:ext>
            </a:extLst>
          </p:cNvPr>
          <p:cNvSpPr txBox="1"/>
          <p:nvPr/>
        </p:nvSpPr>
        <p:spPr>
          <a:xfrm>
            <a:off x="203201" y="25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E4E9845-08D5-4A81-BE71-CBA75BAB7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173946"/>
              </p:ext>
            </p:extLst>
          </p:nvPr>
        </p:nvGraphicFramePr>
        <p:xfrm>
          <a:off x="1524000" y="539750"/>
          <a:ext cx="6096000" cy="4020820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620881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444960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444330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17008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738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버튼 </a:t>
                      </a:r>
                      <a:r>
                        <a:rPr lang="ko-KR" altLang="en-US" dirty="0" err="1"/>
                        <a:t>클릭시</a:t>
                      </a:r>
                      <a:r>
                        <a:rPr lang="ko-KR" altLang="en-US" dirty="0"/>
                        <a:t> 로비창으로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2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회원가입 버튼 </a:t>
                      </a:r>
                      <a:r>
                        <a:rPr lang="ko-KR" altLang="en-US" dirty="0" err="1"/>
                        <a:t>클릭시</a:t>
                      </a:r>
                      <a:r>
                        <a:rPr lang="ko-KR" altLang="en-US" dirty="0"/>
                        <a:t> 회원가입 창으로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822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9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찾기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비밀번호 찾기 버튼 </a:t>
                      </a:r>
                      <a:r>
                        <a:rPr lang="ko-KR" altLang="en-US" dirty="0" err="1"/>
                        <a:t>클릭시</a:t>
                      </a:r>
                      <a:r>
                        <a:rPr lang="ko-KR" altLang="en-US" dirty="0"/>
                        <a:t> 아이디 비밀번호 창으로 이동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1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1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119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92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554AB8-645D-4AE8-A27E-30D36DA76D45}"/>
              </a:ext>
            </a:extLst>
          </p:cNvPr>
          <p:cNvSpPr txBox="1"/>
          <p:nvPr/>
        </p:nvSpPr>
        <p:spPr>
          <a:xfrm>
            <a:off x="203201" y="25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E4E9845-08D5-4A81-BE71-CBA75BAB7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989641"/>
              </p:ext>
            </p:extLst>
          </p:nvPr>
        </p:nvGraphicFramePr>
        <p:xfrm>
          <a:off x="1131849" y="1022350"/>
          <a:ext cx="6096000" cy="3627120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44496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444330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17008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738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다른 사람과 멀티채팅가능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22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방 만들기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방 만들기 버튼 </a:t>
                      </a:r>
                      <a:r>
                        <a:rPr lang="ko-KR" altLang="en-US" dirty="0" err="1"/>
                        <a:t>클릭시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방 만들기 창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822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25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바로입장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비어있는</a:t>
                      </a:r>
                      <a:r>
                        <a:rPr lang="ko-KR" altLang="en-US" dirty="0"/>
                        <a:t> 방으로 </a:t>
                      </a:r>
                      <a:r>
                        <a:rPr lang="ko-KR" altLang="en-US" dirty="0" err="1"/>
                        <a:t>바로입장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9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접속자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실시간 현재 </a:t>
                      </a:r>
                      <a:r>
                        <a:rPr lang="ko-KR" altLang="en-US" dirty="0" err="1"/>
                        <a:t>접속자</a:t>
                      </a:r>
                      <a:r>
                        <a:rPr lang="ko-KR" altLang="en-US" dirty="0"/>
                        <a:t> 확인가능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1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접속자의 닉네임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보유머니</a:t>
                      </a:r>
                      <a:r>
                        <a:rPr lang="ko-KR" altLang="en-US" dirty="0"/>
                        <a:t> 전적 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1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119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869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4956D-5A0C-4FBA-8254-3D60D04B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BFF8C0-96C6-43DA-85BD-650A4FE16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4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554AB8-645D-4AE8-A27E-30D36DA76D45}"/>
              </a:ext>
            </a:extLst>
          </p:cNvPr>
          <p:cNvSpPr txBox="1"/>
          <p:nvPr/>
        </p:nvSpPr>
        <p:spPr>
          <a:xfrm>
            <a:off x="203201" y="25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E4E9845-08D5-4A81-BE71-CBA75BAB7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54851"/>
              </p:ext>
            </p:extLst>
          </p:nvPr>
        </p:nvGraphicFramePr>
        <p:xfrm>
          <a:off x="1560512" y="846860"/>
          <a:ext cx="6923088" cy="5029200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1730772">
                  <a:extLst>
                    <a:ext uri="{9D8B030D-6E8A-4147-A177-3AD203B41FA5}">
                      <a16:colId xmlns:a16="http://schemas.microsoft.com/office/drawing/2014/main" val="2084520838"/>
                    </a:ext>
                  </a:extLst>
                </a:gridCol>
                <a:gridCol w="1730772">
                  <a:extLst>
                    <a:ext uri="{9D8B030D-6E8A-4147-A177-3AD203B41FA5}">
                      <a16:colId xmlns:a16="http://schemas.microsoft.com/office/drawing/2014/main" val="644496073"/>
                    </a:ext>
                  </a:extLst>
                </a:gridCol>
                <a:gridCol w="1730772">
                  <a:extLst>
                    <a:ext uri="{9D8B030D-6E8A-4147-A177-3AD203B41FA5}">
                      <a16:colId xmlns:a16="http://schemas.microsoft.com/office/drawing/2014/main" val="2344433048"/>
                    </a:ext>
                  </a:extLst>
                </a:gridCol>
                <a:gridCol w="1730772">
                  <a:extLst>
                    <a:ext uri="{9D8B030D-6E8A-4147-A177-3AD203B41FA5}">
                      <a16:colId xmlns:a16="http://schemas.microsoft.com/office/drawing/2014/main" val="2717008653"/>
                    </a:ext>
                  </a:extLst>
                </a:gridCol>
              </a:tblGrid>
              <a:tr h="19608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738865"/>
                  </a:ext>
                </a:extLst>
              </a:tr>
              <a:tr h="196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도움말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도움말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도움말 버튼 </a:t>
                      </a:r>
                      <a:r>
                        <a:rPr lang="ko-KR" altLang="en-US" dirty="0" err="1"/>
                        <a:t>클릭시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도움말 창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22152"/>
                  </a:ext>
                </a:extLst>
              </a:tr>
              <a:tr h="196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나가기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나가기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나가기 버튼 </a:t>
                      </a:r>
                      <a:r>
                        <a:rPr lang="ko-KR" altLang="en-US" dirty="0" err="1"/>
                        <a:t>클릭시</a:t>
                      </a:r>
                      <a:r>
                        <a:rPr lang="ko-KR" altLang="en-US" dirty="0"/>
                        <a:t> 로비로 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822557"/>
                  </a:ext>
                </a:extLst>
              </a:tr>
              <a:tr h="1960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사용자간 멀티채팅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299207"/>
                  </a:ext>
                </a:extLst>
              </a:tr>
              <a:tr h="37471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앞사람이 </a:t>
                      </a:r>
                      <a:r>
                        <a:rPr lang="ko-KR" altLang="en-US" dirty="0" err="1"/>
                        <a:t>베팅한금액과</a:t>
                      </a:r>
                      <a:r>
                        <a:rPr lang="ko-KR" altLang="en-US" dirty="0"/>
                        <a:t> 동일한 금액 베팅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99421"/>
                  </a:ext>
                </a:extLst>
              </a:tr>
              <a:tr h="26592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판에 </a:t>
                      </a:r>
                      <a:r>
                        <a:rPr lang="ko-KR" altLang="en-US" dirty="0" err="1"/>
                        <a:t>정해져있는</a:t>
                      </a:r>
                      <a:r>
                        <a:rPr lang="ko-KR" altLang="en-US" dirty="0"/>
                        <a:t> 기본금액을 베팅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17538"/>
                  </a:ext>
                </a:extLst>
              </a:tr>
              <a:tr h="265923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따당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앞사람 베팅 금액의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배를 베팅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912663"/>
                  </a:ext>
                </a:extLst>
              </a:tr>
              <a:tr h="2659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전체 판돈의 </a:t>
                      </a:r>
                      <a:r>
                        <a:rPr lang="en-US" altLang="ko-KR" dirty="0"/>
                        <a:t>50%</a:t>
                      </a:r>
                      <a:r>
                        <a:rPr lang="ko-KR" altLang="en-US" dirty="0"/>
                        <a:t>배팅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119236"/>
                  </a:ext>
                </a:extLst>
              </a:tr>
              <a:tr h="37471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쿼터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전체 판돈의 </a:t>
                      </a:r>
                      <a:r>
                        <a:rPr lang="en-US" altLang="ko-KR" dirty="0"/>
                        <a:t>25%</a:t>
                      </a:r>
                      <a:r>
                        <a:rPr lang="ko-KR" altLang="en-US" dirty="0"/>
                        <a:t>배팅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076249"/>
                  </a:ext>
                </a:extLst>
              </a:tr>
              <a:tr h="19608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맥스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99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023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554AB8-645D-4AE8-A27E-30D36DA76D45}"/>
              </a:ext>
            </a:extLst>
          </p:cNvPr>
          <p:cNvSpPr txBox="1"/>
          <p:nvPr/>
        </p:nvSpPr>
        <p:spPr>
          <a:xfrm>
            <a:off x="203201" y="25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E4E9845-08D5-4A81-BE71-CBA75BAB7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623685"/>
              </p:ext>
            </p:extLst>
          </p:nvPr>
        </p:nvGraphicFramePr>
        <p:xfrm>
          <a:off x="843279" y="1261043"/>
          <a:ext cx="7555644" cy="2762317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1888911">
                  <a:extLst>
                    <a:ext uri="{9D8B030D-6E8A-4147-A177-3AD203B41FA5}">
                      <a16:colId xmlns:a16="http://schemas.microsoft.com/office/drawing/2014/main" val="2084520838"/>
                    </a:ext>
                  </a:extLst>
                </a:gridCol>
                <a:gridCol w="1888911">
                  <a:extLst>
                    <a:ext uri="{9D8B030D-6E8A-4147-A177-3AD203B41FA5}">
                      <a16:colId xmlns:a16="http://schemas.microsoft.com/office/drawing/2014/main" val="644496073"/>
                    </a:ext>
                  </a:extLst>
                </a:gridCol>
                <a:gridCol w="1888911">
                  <a:extLst>
                    <a:ext uri="{9D8B030D-6E8A-4147-A177-3AD203B41FA5}">
                      <a16:colId xmlns:a16="http://schemas.microsoft.com/office/drawing/2014/main" val="2344433048"/>
                    </a:ext>
                  </a:extLst>
                </a:gridCol>
                <a:gridCol w="1888911">
                  <a:extLst>
                    <a:ext uri="{9D8B030D-6E8A-4147-A177-3AD203B41FA5}">
                      <a16:colId xmlns:a16="http://schemas.microsoft.com/office/drawing/2014/main" val="2717008653"/>
                    </a:ext>
                  </a:extLst>
                </a:gridCol>
              </a:tblGrid>
              <a:tr h="2216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요구사항명</a:t>
                      </a:r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206" marR="68206" marT="34103" marB="34103"/>
                </a:tc>
                <a:extLst>
                  <a:ext uri="{0D108BD9-81ED-4DB2-BD59-A6C34878D82A}">
                    <a16:rowId xmlns:a16="http://schemas.microsoft.com/office/drawing/2014/main" val="2824738865"/>
                  </a:ext>
                </a:extLst>
              </a:tr>
              <a:tr h="221668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결과</a:t>
                      </a:r>
                    </a:p>
                  </a:txBody>
                  <a:tcPr marL="69106" marR="69106" marT="34553" marB="3455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승 패</a:t>
                      </a:r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marL="68206" marR="68206" marT="34103" marB="34103"/>
                </a:tc>
                <a:extLst>
                  <a:ext uri="{0D108BD9-81ED-4DB2-BD59-A6C34878D82A}">
                    <a16:rowId xmlns:a16="http://schemas.microsoft.com/office/drawing/2014/main" val="2081422152"/>
                  </a:ext>
                </a:extLst>
              </a:tr>
              <a:tr h="3751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탑</a:t>
                      </a:r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어디에도 해당하지 않는 </a:t>
                      </a:r>
                      <a:r>
                        <a:rPr lang="ko-KR" altLang="en-US" sz="1000" dirty="0" err="1"/>
                        <a:t>패중</a:t>
                      </a:r>
                      <a:r>
                        <a:rPr lang="ko-KR" altLang="en-US" sz="1000" dirty="0"/>
                        <a:t> 가장 </a:t>
                      </a:r>
                      <a:r>
                        <a:rPr lang="ko-KR" altLang="en-US" sz="1000" dirty="0" err="1"/>
                        <a:t>높은숫자</a:t>
                      </a:r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206" marR="68206" marT="34103" marB="34103"/>
                </a:tc>
                <a:extLst>
                  <a:ext uri="{0D108BD9-81ED-4DB2-BD59-A6C34878D82A}">
                    <a16:rowId xmlns:a16="http://schemas.microsoft.com/office/drawing/2014/main" val="835822557"/>
                  </a:ext>
                </a:extLst>
              </a:tr>
              <a:tr h="22166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원페어</a:t>
                      </a:r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장의 숫자가 같은 패</a:t>
                      </a:r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206" marR="68206" marT="34103" marB="34103"/>
                </a:tc>
                <a:extLst>
                  <a:ext uri="{0D108BD9-81ED-4DB2-BD59-A6C34878D82A}">
                    <a16:rowId xmlns:a16="http://schemas.microsoft.com/office/drawing/2014/main" val="3866099421"/>
                  </a:ext>
                </a:extLst>
              </a:tr>
              <a:tr h="375129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투페어</a:t>
                      </a:r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원페어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같은숫자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가 </a:t>
                      </a:r>
                      <a:r>
                        <a:rPr lang="ko-KR" altLang="en-US" sz="1000" dirty="0" err="1"/>
                        <a:t>두쌍</a:t>
                      </a:r>
                      <a:r>
                        <a:rPr lang="ko-KR" altLang="en-US" sz="1000" dirty="0"/>
                        <a:t> 있는 패</a:t>
                      </a:r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206" marR="68206" marT="34103" marB="34103"/>
                </a:tc>
                <a:extLst>
                  <a:ext uri="{0D108BD9-81ED-4DB2-BD59-A6C34878D82A}">
                    <a16:rowId xmlns:a16="http://schemas.microsoft.com/office/drawing/2014/main" val="2100017538"/>
                  </a:ext>
                </a:extLst>
              </a:tr>
              <a:tr h="221668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트리플</a:t>
                      </a:r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장의 숫자가 </a:t>
                      </a:r>
                      <a:r>
                        <a:rPr lang="ko-KR" altLang="en-US" sz="1000" dirty="0" err="1"/>
                        <a:t>같은패</a:t>
                      </a:r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206" marR="68206" marT="34103" marB="34103"/>
                </a:tc>
                <a:extLst>
                  <a:ext uri="{0D108BD9-81ED-4DB2-BD59-A6C34878D82A}">
                    <a16:rowId xmlns:a16="http://schemas.microsoft.com/office/drawing/2014/main" val="3491912663"/>
                  </a:ext>
                </a:extLst>
              </a:tr>
              <a:tr h="3751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스트레이트</a:t>
                      </a:r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모든 무늬가 같지는 않고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장의 숫자가 연달아 </a:t>
                      </a:r>
                      <a:r>
                        <a:rPr lang="ko-KR" altLang="en-US" sz="1000" dirty="0" err="1"/>
                        <a:t>있는패</a:t>
                      </a:r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206" marR="68206" marT="34103" marB="34103"/>
                </a:tc>
                <a:extLst>
                  <a:ext uri="{0D108BD9-81ED-4DB2-BD59-A6C34878D82A}">
                    <a16:rowId xmlns:a16="http://schemas.microsoft.com/office/drawing/2014/main" val="2673119236"/>
                  </a:ext>
                </a:extLst>
              </a:tr>
              <a:tr h="3751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백스트레이트</a:t>
                      </a:r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모든 무늬가 </a:t>
                      </a:r>
                      <a:r>
                        <a:rPr lang="ko-KR" altLang="en-US" sz="1000" dirty="0" err="1"/>
                        <a:t>같지않고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A,2,3,4,5</a:t>
                      </a:r>
                      <a:r>
                        <a:rPr lang="ko-KR" altLang="en-US" sz="1000" dirty="0"/>
                        <a:t>가 연달아 </a:t>
                      </a:r>
                      <a:r>
                        <a:rPr lang="ko-KR" altLang="en-US" sz="1000" dirty="0" err="1"/>
                        <a:t>있는패</a:t>
                      </a:r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206" marR="68206" marT="34103" marB="34103"/>
                </a:tc>
                <a:extLst>
                  <a:ext uri="{0D108BD9-81ED-4DB2-BD59-A6C34878D82A}">
                    <a16:rowId xmlns:a16="http://schemas.microsoft.com/office/drawing/2014/main" val="2772076249"/>
                  </a:ext>
                </a:extLst>
              </a:tr>
              <a:tr h="3751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로얄스트레이트</a:t>
                      </a:r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모든 무늬가 </a:t>
                      </a:r>
                      <a:r>
                        <a:rPr lang="ko-KR" altLang="en-US" sz="1000" dirty="0" err="1"/>
                        <a:t>같지않고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10, J, Q, K, A </a:t>
                      </a:r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가</a:t>
                      </a:r>
                      <a:r>
                        <a:rPr lang="ko-KR" altLang="en-US" sz="1000" dirty="0"/>
                        <a:t>연달아 </a:t>
                      </a:r>
                      <a:r>
                        <a:rPr lang="ko-KR" altLang="en-US" sz="1000" dirty="0" err="1"/>
                        <a:t>있는패</a:t>
                      </a:r>
                      <a:endParaRPr lang="ko-KR" altLang="en-US" sz="1000" dirty="0"/>
                    </a:p>
                  </a:txBody>
                  <a:tcPr marL="68206" marR="68206" marT="34103" marB="34103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68206" marR="68206" marT="34103" marB="34103"/>
                </a:tc>
                <a:extLst>
                  <a:ext uri="{0D108BD9-81ED-4DB2-BD59-A6C34878D82A}">
                    <a16:rowId xmlns:a16="http://schemas.microsoft.com/office/drawing/2014/main" val="357999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53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554AB8-645D-4AE8-A27E-30D36DA76D45}"/>
              </a:ext>
            </a:extLst>
          </p:cNvPr>
          <p:cNvSpPr txBox="1"/>
          <p:nvPr/>
        </p:nvSpPr>
        <p:spPr>
          <a:xfrm>
            <a:off x="203201" y="25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E4E9845-08D5-4A81-BE71-CBA75BAB7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73021"/>
              </p:ext>
            </p:extLst>
          </p:nvPr>
        </p:nvGraphicFramePr>
        <p:xfrm>
          <a:off x="806273" y="1017440"/>
          <a:ext cx="7604480" cy="3606716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1901120">
                  <a:extLst>
                    <a:ext uri="{9D8B030D-6E8A-4147-A177-3AD203B41FA5}">
                      <a16:colId xmlns:a16="http://schemas.microsoft.com/office/drawing/2014/main" val="2084520838"/>
                    </a:ext>
                  </a:extLst>
                </a:gridCol>
                <a:gridCol w="1901120">
                  <a:extLst>
                    <a:ext uri="{9D8B030D-6E8A-4147-A177-3AD203B41FA5}">
                      <a16:colId xmlns:a16="http://schemas.microsoft.com/office/drawing/2014/main" val="644496073"/>
                    </a:ext>
                  </a:extLst>
                </a:gridCol>
                <a:gridCol w="1901120">
                  <a:extLst>
                    <a:ext uri="{9D8B030D-6E8A-4147-A177-3AD203B41FA5}">
                      <a16:colId xmlns:a16="http://schemas.microsoft.com/office/drawing/2014/main" val="2344433048"/>
                    </a:ext>
                  </a:extLst>
                </a:gridCol>
                <a:gridCol w="1901120">
                  <a:extLst>
                    <a:ext uri="{9D8B030D-6E8A-4147-A177-3AD203B41FA5}">
                      <a16:colId xmlns:a16="http://schemas.microsoft.com/office/drawing/2014/main" val="2717008653"/>
                    </a:ext>
                  </a:extLst>
                </a:gridCol>
              </a:tblGrid>
              <a:tr h="22310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요구사항명</a:t>
                      </a:r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extLst>
                  <a:ext uri="{0D108BD9-81ED-4DB2-BD59-A6C34878D82A}">
                    <a16:rowId xmlns:a16="http://schemas.microsoft.com/office/drawing/2014/main" val="2824738865"/>
                  </a:ext>
                </a:extLst>
              </a:tr>
              <a:tr h="223101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결과</a:t>
                      </a:r>
                    </a:p>
                  </a:txBody>
                  <a:tcPr marL="110723" marR="110723" marT="55362" marB="5536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플러쉬</a:t>
                      </a:r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카드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장의 무늬가 모두 같은 패</a:t>
                      </a:r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68646" marR="68646" marT="34324" marB="34324"/>
                </a:tc>
                <a:extLst>
                  <a:ext uri="{0D108BD9-81ED-4DB2-BD59-A6C34878D82A}">
                    <a16:rowId xmlns:a16="http://schemas.microsoft.com/office/drawing/2014/main" val="2081422152"/>
                  </a:ext>
                </a:extLst>
              </a:tr>
              <a:tr h="3775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풀하우스</a:t>
                      </a:r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트리플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같은 숫자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과 </a:t>
                      </a:r>
                      <a:r>
                        <a:rPr lang="ko-KR" altLang="en-US" sz="1000" dirty="0" err="1"/>
                        <a:t>원페어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같은숫자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로 </a:t>
                      </a:r>
                      <a:r>
                        <a:rPr lang="ko-KR" altLang="en-US" sz="1000" dirty="0" err="1"/>
                        <a:t>된패</a:t>
                      </a:r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extLst>
                  <a:ext uri="{0D108BD9-81ED-4DB2-BD59-A6C34878D82A}">
                    <a16:rowId xmlns:a16="http://schemas.microsoft.com/office/drawing/2014/main" val="835822557"/>
                  </a:ext>
                </a:extLst>
              </a:tr>
              <a:tr h="22310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포카드</a:t>
                      </a:r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같은 숫자가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 err="1"/>
                        <a:t>개있는패</a:t>
                      </a:r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extLst>
                  <a:ext uri="{0D108BD9-81ED-4DB2-BD59-A6C34878D82A}">
                    <a16:rowId xmlns:a16="http://schemas.microsoft.com/office/drawing/2014/main" val="3866099421"/>
                  </a:ext>
                </a:extLst>
              </a:tr>
              <a:tr h="377554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스트레이트 플러쉬</a:t>
                      </a:r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카드 </a:t>
                      </a:r>
                      <a:r>
                        <a:rPr lang="en-US" altLang="ko-KR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장이 모두 무늬가 같으면서 숫자가 연달아 있는 패</a:t>
                      </a:r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extLst>
                  <a:ext uri="{0D108BD9-81ED-4DB2-BD59-A6C34878D82A}">
                    <a16:rowId xmlns:a16="http://schemas.microsoft.com/office/drawing/2014/main" val="2100017538"/>
                  </a:ext>
                </a:extLst>
              </a:tr>
              <a:tr h="370044"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백 스트레이트 플러쉬</a:t>
                      </a:r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카드 </a:t>
                      </a:r>
                      <a:r>
                        <a:rPr lang="en-US" altLang="ko-KR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장이 모두 무늬가 같으면서 </a:t>
                      </a:r>
                      <a:r>
                        <a:rPr lang="en-US" altLang="ko-KR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A, 2, 3, 4, 5 </a:t>
                      </a:r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연달아 있는 패</a:t>
                      </a:r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extLst>
                  <a:ext uri="{0D108BD9-81ED-4DB2-BD59-A6C34878D82A}">
                    <a16:rowId xmlns:a16="http://schemas.microsoft.com/office/drawing/2014/main" val="3491912663"/>
                  </a:ext>
                </a:extLst>
              </a:tr>
              <a:tr h="3775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로얄</a:t>
                      </a:r>
                      <a:r>
                        <a:rPr lang="ko-KR" altLang="en-US" sz="1000" dirty="0"/>
                        <a:t> 스트레이트 플러쉬</a:t>
                      </a:r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카드 </a:t>
                      </a:r>
                      <a:r>
                        <a:rPr lang="en-US" altLang="ko-KR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장이 모두 무늬가 같으면서 </a:t>
                      </a:r>
                      <a:r>
                        <a:rPr lang="en-US" altLang="ko-KR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10, J, Q, K, A </a:t>
                      </a:r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</a:rPr>
                        <a:t>연달아 있는 패</a:t>
                      </a:r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extLst>
                  <a:ext uri="{0D108BD9-81ED-4DB2-BD59-A6C34878D82A}">
                    <a16:rowId xmlns:a16="http://schemas.microsoft.com/office/drawing/2014/main" val="2673119236"/>
                  </a:ext>
                </a:extLst>
              </a:tr>
              <a:tr h="3775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extLst>
                  <a:ext uri="{0D108BD9-81ED-4DB2-BD59-A6C34878D82A}">
                    <a16:rowId xmlns:a16="http://schemas.microsoft.com/office/drawing/2014/main" val="2772076249"/>
                  </a:ext>
                </a:extLst>
              </a:tr>
              <a:tr h="3775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extLst>
                  <a:ext uri="{0D108BD9-81ED-4DB2-BD59-A6C34878D82A}">
                    <a16:rowId xmlns:a16="http://schemas.microsoft.com/office/drawing/2014/main" val="3579999210"/>
                  </a:ext>
                </a:extLst>
              </a:tr>
              <a:tr h="3775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646" marR="68646" marT="34324" marB="34324"/>
                </a:tc>
                <a:extLst>
                  <a:ext uri="{0D108BD9-81ED-4DB2-BD59-A6C34878D82A}">
                    <a16:rowId xmlns:a16="http://schemas.microsoft.com/office/drawing/2014/main" val="3070371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41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sino-playing-card-symbols-black-background 1017-">
            <a:extLst>
              <a:ext uri="{FF2B5EF4-FFF2-40B4-BE49-F238E27FC236}">
                <a16:creationId xmlns:a16="http://schemas.microsoft.com/office/drawing/2014/main" id="{373D0332-F2E2-4FE9-B742-8D21DA8F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-1400175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7B3F85C-17F3-4E45-BFFA-C9F85F160E51}"/>
              </a:ext>
            </a:extLst>
          </p:cNvPr>
          <p:cNvSpPr/>
          <p:nvPr/>
        </p:nvSpPr>
        <p:spPr>
          <a:xfrm>
            <a:off x="3780082" y="1532572"/>
            <a:ext cx="1656862" cy="461107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D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DF00"/>
                </a:solidFill>
              </a:rPr>
              <a:t>빠삭한</a:t>
            </a:r>
            <a:r>
              <a:rPr lang="ko-KR" altLang="en-US" dirty="0">
                <a:solidFill>
                  <a:srgbClr val="FFDF00"/>
                </a:solidFill>
              </a:rPr>
              <a:t> 포커</a:t>
            </a:r>
          </a:p>
        </p:txBody>
      </p:sp>
    </p:spTree>
    <p:extLst>
      <p:ext uri="{BB962C8B-B14F-4D97-AF65-F5344CB8AC3E}">
        <p14:creationId xmlns:p14="http://schemas.microsoft.com/office/powerpoint/2010/main" val="457925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1B54C8-34F0-4AE9-82E7-D4E1D501CD22}"/>
              </a:ext>
            </a:extLst>
          </p:cNvPr>
          <p:cNvSpPr txBox="1"/>
          <p:nvPr/>
        </p:nvSpPr>
        <p:spPr>
          <a:xfrm>
            <a:off x="267095" y="977213"/>
            <a:ext cx="6789234" cy="3513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</a:pP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01.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로그인 </a:t>
            </a:r>
            <a:endParaRPr lang="en-US" altLang="ko-KR" dirty="0">
              <a:ea typeface="맑은 고딕" panose="020B0503020000020004" pitchFamily="50" charset="-127"/>
              <a:cs typeface="Arial"/>
              <a:sym typeface="Arial"/>
            </a:endParaRPr>
          </a:p>
          <a:p>
            <a:pPr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</a:pP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       로그인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회원가입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프로필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(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전적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친구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),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회원 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DB 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02.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로비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   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   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방 만들기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dirty="0" err="1">
                <a:ea typeface="맑은 고딕" panose="020B0503020000020004" pitchFamily="50" charset="-127"/>
                <a:cs typeface="Arial"/>
                <a:sym typeface="Arial"/>
              </a:rPr>
              <a:t>접속자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방 찾기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03.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게임</a:t>
            </a:r>
          </a:p>
          <a:p>
            <a:pPr indent="457200">
              <a:lnSpc>
                <a:spcPct val="150000"/>
              </a:lnSpc>
              <a:spcBef>
                <a:spcPts val="1000"/>
              </a:spcBef>
            </a:pP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1.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채팅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족보 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도움말 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나가기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프로필 </a:t>
            </a:r>
          </a:p>
          <a:p>
            <a:pPr marL="0" lvl="0" indent="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2.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포커게임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- 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카드 분배 시스템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 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배팅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 결과계산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Arial"/>
                <a:sym typeface="Arial"/>
              </a:rPr>
              <a:t>게임</a:t>
            </a:r>
            <a:r>
              <a:rPr lang="en-US" altLang="ko-KR" dirty="0">
                <a:ea typeface="맑은 고딕" panose="020B0503020000020004" pitchFamily="50" charset="-127"/>
                <a:cs typeface="Arial"/>
                <a:sym typeface="Arial"/>
              </a:rPr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54AB8-645D-4AE8-A27E-30D36DA76D45}"/>
              </a:ext>
            </a:extLst>
          </p:cNvPr>
          <p:cNvSpPr txBox="1"/>
          <p:nvPr/>
        </p:nvSpPr>
        <p:spPr>
          <a:xfrm>
            <a:off x="203201" y="25790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중점 </a:t>
            </a:r>
            <a:r>
              <a:rPr lang="ko-KR" altLang="en-US" dirty="0" err="1"/>
              <a:t>개발내용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03201" y="921074"/>
            <a:ext cx="6331088" cy="38912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79754" y="40640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02.</a:t>
            </a:r>
            <a:r>
              <a:rPr lang="ko-KR" altLang="en-US" dirty="0"/>
              <a:t>개발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5883" y="775732"/>
            <a:ext cx="2938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02-1. </a:t>
            </a:r>
            <a:r>
              <a:rPr lang="ko-KR" altLang="en-US" dirty="0"/>
              <a:t>개발정보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02-2.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02-3. </a:t>
            </a:r>
            <a:r>
              <a:rPr lang="ko-KR" altLang="en-US" dirty="0"/>
              <a:t>역할분담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02-4. </a:t>
            </a:r>
            <a:r>
              <a:rPr lang="ko-KR" altLang="en-US" dirty="0" err="1"/>
              <a:t>타임스케줄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231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1;p17">
            <a:extLst>
              <a:ext uri="{FF2B5EF4-FFF2-40B4-BE49-F238E27FC236}">
                <a16:creationId xmlns:a16="http://schemas.microsoft.com/office/drawing/2014/main" id="{D9F417B0-C4A5-4648-B424-7E7C78871785}"/>
              </a:ext>
            </a:extLst>
          </p:cNvPr>
          <p:cNvSpPr txBox="1">
            <a:spLocks/>
          </p:cNvSpPr>
          <p:nvPr/>
        </p:nvSpPr>
        <p:spPr>
          <a:xfrm>
            <a:off x="267095" y="423359"/>
            <a:ext cx="2782500" cy="55385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ko-KR" altLang="en-US" sz="2600" dirty="0" err="1">
                <a:ea typeface="맑은 고딕" panose="020B0503020000020004" pitchFamily="50" charset="-127"/>
                <a:cs typeface="Pretendard Variable SemiBold" pitchFamily="2" charset="-127"/>
              </a:rPr>
              <a:t>타임스케줄</a:t>
            </a:r>
            <a:endParaRPr lang="en-US" sz="2600" dirty="0">
              <a:ea typeface="맑은 고딕" panose="020B0503020000020004" pitchFamily="50" charset="-127"/>
              <a:cs typeface="Pretendard Variable SemiBold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" y="1114632"/>
            <a:ext cx="9062093" cy="378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1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9EFEE3-6161-4C53-A336-3764E037032F}"/>
              </a:ext>
            </a:extLst>
          </p:cNvPr>
          <p:cNvSpPr/>
          <p:nvPr/>
        </p:nvSpPr>
        <p:spPr>
          <a:xfrm>
            <a:off x="1215172" y="915491"/>
            <a:ext cx="1540478" cy="976014"/>
          </a:xfrm>
          <a:prstGeom prst="roundRect">
            <a:avLst>
              <a:gd name="adj" fmla="val 17654"/>
            </a:avLst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extrusionH="127000" contourW="4445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46C64668-4E47-4DBF-8513-796C355720F4}"/>
              </a:ext>
            </a:extLst>
          </p:cNvPr>
          <p:cNvSpPr txBox="1"/>
          <p:nvPr/>
        </p:nvSpPr>
        <p:spPr>
          <a:xfrm>
            <a:off x="340786" y="449944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466C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466C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D4A7D467-DC28-472F-99EB-6F1DD359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574" l="0" r="926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77" y="824974"/>
            <a:ext cx="813409" cy="80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8">
            <a:extLst>
              <a:ext uri="{FF2B5EF4-FFF2-40B4-BE49-F238E27FC236}">
                <a16:creationId xmlns:a16="http://schemas.microsoft.com/office/drawing/2014/main" id="{4A7F2AA4-7FCD-42D6-960D-3300A2D91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585" y="4121136"/>
            <a:ext cx="526242" cy="52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>
            <a:extLst>
              <a:ext uri="{FF2B5EF4-FFF2-40B4-BE49-F238E27FC236}">
                <a16:creationId xmlns:a16="http://schemas.microsoft.com/office/drawing/2014/main" id="{97187D3C-E021-4909-BA3D-CF9E3C0B0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15945" r="15945" b="15945"/>
          <a:stretch/>
        </p:blipFill>
        <p:spPr bwMode="auto">
          <a:xfrm>
            <a:off x="1537540" y="4095242"/>
            <a:ext cx="549416" cy="55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2">
            <a:extLst>
              <a:ext uri="{FF2B5EF4-FFF2-40B4-BE49-F238E27FC236}">
                <a16:creationId xmlns:a16="http://schemas.microsoft.com/office/drawing/2014/main" id="{D9DB033D-0807-4802-8AB8-EE5A9BA6E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0" y="4121136"/>
            <a:ext cx="526243" cy="52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7">
            <a:extLst>
              <a:ext uri="{FF2B5EF4-FFF2-40B4-BE49-F238E27FC236}">
                <a16:creationId xmlns:a16="http://schemas.microsoft.com/office/drawing/2014/main" id="{D2779688-666B-4112-8D1E-7B20EF79D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6" t="19672" r="22696" b="15674"/>
          <a:stretch/>
        </p:blipFill>
        <p:spPr bwMode="auto">
          <a:xfrm>
            <a:off x="4269334" y="2227464"/>
            <a:ext cx="441510" cy="5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msTPolio">
            <a:extLst>
              <a:ext uri="{FF2B5EF4-FFF2-40B4-BE49-F238E27FC236}">
                <a16:creationId xmlns:a16="http://schemas.microsoft.com/office/drawing/2014/main" id="{F4D31DCA-810D-4C99-A50E-D4338576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68" y="2880322"/>
            <a:ext cx="819929" cy="81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1F47517-615F-460A-90C8-2A5B47BA6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19" y="2968203"/>
            <a:ext cx="665459" cy="66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wnload DBeaver Logo in SVG Vector or PNG File Format - Logo.wine">
            <a:extLst>
              <a:ext uri="{FF2B5EF4-FFF2-40B4-BE49-F238E27FC236}">
                <a16:creationId xmlns:a16="http://schemas.microsoft.com/office/drawing/2014/main" id="{861E5E93-0319-4B5E-B197-03B7CA697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7" t="6626" r="20781" b="8427"/>
          <a:stretch/>
        </p:blipFill>
        <p:spPr bwMode="auto">
          <a:xfrm>
            <a:off x="2184577" y="2915190"/>
            <a:ext cx="819929" cy="81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ourcetreeで間違えてマージしちゃった！ | eureka">
            <a:extLst>
              <a:ext uri="{FF2B5EF4-FFF2-40B4-BE49-F238E27FC236}">
                <a16:creationId xmlns:a16="http://schemas.microsoft.com/office/drawing/2014/main" id="{E6CD2F4A-1A5A-40A8-B8B1-DE6FDEE5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21062" r="31879" b="19044"/>
          <a:stretch/>
        </p:blipFill>
        <p:spPr bwMode="auto">
          <a:xfrm>
            <a:off x="7581005" y="2048177"/>
            <a:ext cx="720186" cy="78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GitHub Logos and Usage · GitHub">
            <a:extLst>
              <a:ext uri="{FF2B5EF4-FFF2-40B4-BE49-F238E27FC236}">
                <a16:creationId xmlns:a16="http://schemas.microsoft.com/office/drawing/2014/main" id="{3172D3AA-EDD1-44A6-B354-5D064E5F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05" y="2087020"/>
            <a:ext cx="720185" cy="7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5C8F57-6852-4ABC-9AC0-4BACCA981667}"/>
              </a:ext>
            </a:extLst>
          </p:cNvPr>
          <p:cNvSpPr txBox="1"/>
          <p:nvPr/>
        </p:nvSpPr>
        <p:spPr>
          <a:xfrm>
            <a:off x="679394" y="111735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OS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0DF8F5-C921-46AB-84F3-E5BF6D293063}"/>
              </a:ext>
            </a:extLst>
          </p:cNvPr>
          <p:cNvSpPr txBox="1"/>
          <p:nvPr/>
        </p:nvSpPr>
        <p:spPr>
          <a:xfrm>
            <a:off x="643190" y="4186644"/>
            <a:ext cx="51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OA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070F51-4A4B-444F-A80C-01BFB060452A}"/>
              </a:ext>
            </a:extLst>
          </p:cNvPr>
          <p:cNvSpPr txBox="1"/>
          <p:nvPr/>
        </p:nvSpPr>
        <p:spPr>
          <a:xfrm>
            <a:off x="600901" y="219285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DEV</a:t>
            </a:r>
            <a:endParaRPr lang="ko-KR" altLang="en-US" dirty="0"/>
          </a:p>
        </p:txBody>
      </p:sp>
      <p:pic>
        <p:nvPicPr>
          <p:cNvPr id="2074" name="Picture 26" descr="Git을 통한 협업!">
            <a:extLst>
              <a:ext uri="{FF2B5EF4-FFF2-40B4-BE49-F238E27FC236}">
                <a16:creationId xmlns:a16="http://schemas.microsoft.com/office/drawing/2014/main" id="{11F61364-34E7-487D-BBBD-C4C4A3EF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96" y="2192857"/>
            <a:ext cx="602513" cy="60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1DB3897F-5752-4ECC-9393-AAF02342E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 t="21184" r="19846" b="22239"/>
          <a:stretch/>
        </p:blipFill>
        <p:spPr bwMode="auto">
          <a:xfrm>
            <a:off x="3183630" y="854405"/>
            <a:ext cx="578203" cy="5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>
            <a:extLst>
              <a:ext uri="{FF2B5EF4-FFF2-40B4-BE49-F238E27FC236}">
                <a16:creationId xmlns:a16="http://schemas.microsoft.com/office/drawing/2014/main" id="{68B94A6E-6467-4AFA-978B-3A441268C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4" t="13681" r="20970" b="9586"/>
          <a:stretch/>
        </p:blipFill>
        <p:spPr bwMode="auto">
          <a:xfrm>
            <a:off x="5411250" y="776120"/>
            <a:ext cx="388236" cy="52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F96640-E7C0-42B2-9E22-8199E912995E}"/>
              </a:ext>
            </a:extLst>
          </p:cNvPr>
          <p:cNvSpPr txBox="1"/>
          <p:nvPr/>
        </p:nvSpPr>
        <p:spPr>
          <a:xfrm>
            <a:off x="2658875" y="1563221"/>
            <a:ext cx="16289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Variable Medium" pitchFamily="2" charset="-127"/>
              </a:rPr>
              <a:t>MacOS Monterey 12.2.1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  <a:cs typeface="Pretendard Variable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49F04-7249-4F0E-9327-7B517DB82085}"/>
              </a:ext>
            </a:extLst>
          </p:cNvPr>
          <p:cNvSpPr txBox="1"/>
          <p:nvPr/>
        </p:nvSpPr>
        <p:spPr>
          <a:xfrm>
            <a:off x="1353554" y="1565669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Windows 10 Pro</a:t>
            </a:r>
            <a:endParaRPr lang="ko-KR" altLang="en-US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B0A986-F52D-402B-9D88-A6D84FC2C73B}"/>
              </a:ext>
            </a:extLst>
          </p:cNvPr>
          <p:cNvSpPr txBox="1"/>
          <p:nvPr/>
        </p:nvSpPr>
        <p:spPr>
          <a:xfrm>
            <a:off x="671373" y="311114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885C5-75E5-4666-86E0-834AAE7CB561}"/>
              </a:ext>
            </a:extLst>
          </p:cNvPr>
          <p:cNvSpPr txBox="1"/>
          <p:nvPr/>
        </p:nvSpPr>
        <p:spPr>
          <a:xfrm>
            <a:off x="5245194" y="1336889"/>
            <a:ext cx="121770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Eclipse IDE 2021-12</a:t>
            </a:r>
            <a:endParaRPr lang="ko-KR" alt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8FFE3B-60F5-4502-9A17-3F21B7F06031}"/>
              </a:ext>
            </a:extLst>
          </p:cNvPr>
          <p:cNvSpPr txBox="1"/>
          <p:nvPr/>
        </p:nvSpPr>
        <p:spPr>
          <a:xfrm>
            <a:off x="3354292" y="4709979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Google Slides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071DD9-E625-497F-8BFB-49C358FF8BF3}"/>
              </a:ext>
            </a:extLst>
          </p:cNvPr>
          <p:cNvSpPr txBox="1"/>
          <p:nvPr/>
        </p:nvSpPr>
        <p:spPr>
          <a:xfrm>
            <a:off x="2239205" y="4704241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Excel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879293-50FE-4287-AB05-5D2E758474FE}"/>
              </a:ext>
            </a:extLst>
          </p:cNvPr>
          <p:cNvSpPr txBox="1"/>
          <p:nvPr/>
        </p:nvSpPr>
        <p:spPr>
          <a:xfrm>
            <a:off x="1090033" y="4704241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Power Point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A73838-1870-44E6-887F-C32E1448B53E}"/>
              </a:ext>
            </a:extLst>
          </p:cNvPr>
          <p:cNvSpPr txBox="1"/>
          <p:nvPr/>
        </p:nvSpPr>
        <p:spPr>
          <a:xfrm>
            <a:off x="3921973" y="2793375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Jdk</a:t>
            </a:r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17.0.1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E28151-E2BE-40A7-95BB-3BC3E528BE5F}"/>
              </a:ext>
            </a:extLst>
          </p:cNvPr>
          <p:cNvSpPr txBox="1"/>
          <p:nvPr/>
        </p:nvSpPr>
        <p:spPr>
          <a:xfrm>
            <a:off x="2018450" y="3610091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DBeaver</a:t>
            </a:r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22.0.2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E57684-51B8-4E8C-AB89-7CCC2D3DC3D9}"/>
              </a:ext>
            </a:extLst>
          </p:cNvPr>
          <p:cNvSpPr txBox="1"/>
          <p:nvPr/>
        </p:nvSpPr>
        <p:spPr>
          <a:xfrm>
            <a:off x="3127683" y="3573293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MariaDB 10.6.7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E31658-54F0-40D7-AC2B-5F4E6FE1E6F3}"/>
              </a:ext>
            </a:extLst>
          </p:cNvPr>
          <p:cNvSpPr txBox="1"/>
          <p:nvPr/>
        </p:nvSpPr>
        <p:spPr>
          <a:xfrm>
            <a:off x="792047" y="3603936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0" i="0" dirty="0">
                <a:effectLst/>
                <a:latin typeface="Adobe 고딕 Std B" panose="020B0800000000000000" pitchFamily="34" charset="-127"/>
              </a:rPr>
              <a:t>Homebrew 3.4.3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5030D8-D3B1-44D9-8EC0-5358818101C3}"/>
              </a:ext>
            </a:extLst>
          </p:cNvPr>
          <p:cNvSpPr txBox="1"/>
          <p:nvPr/>
        </p:nvSpPr>
        <p:spPr>
          <a:xfrm>
            <a:off x="7332244" y="2753364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0" i="0" dirty="0" err="1">
                <a:effectLst/>
                <a:latin typeface="Adobe 고딕 Std B" panose="020B0800000000000000" pitchFamily="34" charset="-127"/>
              </a:rPr>
              <a:t>Sourcetree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1D4F14-2E8A-4184-ADDB-C9E901CF512E}"/>
              </a:ext>
            </a:extLst>
          </p:cNvPr>
          <p:cNvSpPr txBox="1"/>
          <p:nvPr/>
        </p:nvSpPr>
        <p:spPr>
          <a:xfrm>
            <a:off x="5021098" y="2787671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git 2.35.2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84964-C3E9-4568-97F8-E2FFB9B8F200}"/>
              </a:ext>
            </a:extLst>
          </p:cNvPr>
          <p:cNvSpPr txBox="1"/>
          <p:nvPr/>
        </p:nvSpPr>
        <p:spPr>
          <a:xfrm>
            <a:off x="6133543" y="2788232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Adobe 고딕 Std B" panose="020B0800000000000000" pitchFamily="34" charset="-127"/>
              </a:rPr>
              <a:t>g</a:t>
            </a:r>
            <a:r>
              <a:rPr lang="en-US" altLang="ko-KR" sz="1050" b="0" i="0" dirty="0" err="1">
                <a:effectLst/>
                <a:latin typeface="Adobe 고딕 Std B" panose="020B0800000000000000" pitchFamily="34" charset="-127"/>
              </a:rPr>
              <a:t>ithub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4CC45406-2B82-4567-86A9-939FB6141815}"/>
              </a:ext>
            </a:extLst>
          </p:cNvPr>
          <p:cNvSpPr/>
          <p:nvPr/>
        </p:nvSpPr>
        <p:spPr>
          <a:xfrm>
            <a:off x="5380417" y="3461149"/>
            <a:ext cx="2748186" cy="1138253"/>
          </a:xfrm>
          <a:prstGeom prst="frame">
            <a:avLst>
              <a:gd name="adj1" fmla="val 9152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1270000">
            <a:bevelT h="25400" prst="coolSlant"/>
            <a:bevelB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0771365-B143-4850-B537-CCBE899F421A}"/>
              </a:ext>
            </a:extLst>
          </p:cNvPr>
          <p:cNvSpPr/>
          <p:nvPr/>
        </p:nvSpPr>
        <p:spPr>
          <a:xfrm>
            <a:off x="6801608" y="489638"/>
            <a:ext cx="1558794" cy="1401867"/>
          </a:xfrm>
          <a:prstGeom prst="roundRect">
            <a:avLst>
              <a:gd name="adj" fmla="val 6523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76200" contourW="12700">
            <a:bevelT w="114300" prst="hardEdge"/>
            <a:extrusionClr>
              <a:schemeClr val="bg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75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D5CBAE-DC71-48C7-A25F-E14CFC2F33BF}"/>
              </a:ext>
            </a:extLst>
          </p:cNvPr>
          <p:cNvSpPr/>
          <p:nvPr/>
        </p:nvSpPr>
        <p:spPr>
          <a:xfrm>
            <a:off x="7057668" y="447110"/>
            <a:ext cx="1324916" cy="978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ECA43B-7A3E-4EF0-9EDF-728FF2CEA852}"/>
              </a:ext>
            </a:extLst>
          </p:cNvPr>
          <p:cNvSpPr/>
          <p:nvPr/>
        </p:nvSpPr>
        <p:spPr>
          <a:xfrm>
            <a:off x="0" y="4734884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28CE96-CF51-4842-A514-CC008E89C823}"/>
              </a:ext>
            </a:extLst>
          </p:cNvPr>
          <p:cNvSpPr/>
          <p:nvPr/>
        </p:nvSpPr>
        <p:spPr>
          <a:xfrm>
            <a:off x="4942910" y="722516"/>
            <a:ext cx="1324916" cy="978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46C64668-4E47-4DBF-8513-796C355720F4}"/>
              </a:ext>
            </a:extLst>
          </p:cNvPr>
          <p:cNvSpPr txBox="1"/>
          <p:nvPr/>
        </p:nvSpPr>
        <p:spPr>
          <a:xfrm>
            <a:off x="340786" y="449944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466C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466C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D4A7D467-DC28-472F-99EB-6F1DD359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574" l="0" r="926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77" y="824974"/>
            <a:ext cx="813409" cy="80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8">
            <a:extLst>
              <a:ext uri="{FF2B5EF4-FFF2-40B4-BE49-F238E27FC236}">
                <a16:creationId xmlns:a16="http://schemas.microsoft.com/office/drawing/2014/main" id="{4A7F2AA4-7FCD-42D6-960D-3300A2D91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585" y="4121136"/>
            <a:ext cx="526242" cy="52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0">
            <a:extLst>
              <a:ext uri="{FF2B5EF4-FFF2-40B4-BE49-F238E27FC236}">
                <a16:creationId xmlns:a16="http://schemas.microsoft.com/office/drawing/2014/main" id="{97187D3C-E021-4909-BA3D-CF9E3C0B0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15945" r="15945" b="15945"/>
          <a:stretch/>
        </p:blipFill>
        <p:spPr bwMode="auto">
          <a:xfrm>
            <a:off x="1537540" y="4095242"/>
            <a:ext cx="549416" cy="55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2">
            <a:extLst>
              <a:ext uri="{FF2B5EF4-FFF2-40B4-BE49-F238E27FC236}">
                <a16:creationId xmlns:a16="http://schemas.microsoft.com/office/drawing/2014/main" id="{D9DB033D-0807-4802-8AB8-EE5A9BA6E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0" y="4121136"/>
            <a:ext cx="526243" cy="52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7">
            <a:extLst>
              <a:ext uri="{FF2B5EF4-FFF2-40B4-BE49-F238E27FC236}">
                <a16:creationId xmlns:a16="http://schemas.microsoft.com/office/drawing/2014/main" id="{D2779688-666B-4112-8D1E-7B20EF79D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6" t="19672" r="22696" b="15674"/>
          <a:stretch/>
        </p:blipFill>
        <p:spPr bwMode="auto">
          <a:xfrm>
            <a:off x="4269334" y="2227464"/>
            <a:ext cx="441510" cy="5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msTPolio">
            <a:extLst>
              <a:ext uri="{FF2B5EF4-FFF2-40B4-BE49-F238E27FC236}">
                <a16:creationId xmlns:a16="http://schemas.microsoft.com/office/drawing/2014/main" id="{F4D31DCA-810D-4C99-A50E-D4338576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68" y="2880322"/>
            <a:ext cx="819929" cy="81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1F47517-615F-460A-90C8-2A5B47BA6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19" y="2968203"/>
            <a:ext cx="665459" cy="66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wnload DBeaver Logo in SVG Vector or PNG File Format - Logo.wine">
            <a:extLst>
              <a:ext uri="{FF2B5EF4-FFF2-40B4-BE49-F238E27FC236}">
                <a16:creationId xmlns:a16="http://schemas.microsoft.com/office/drawing/2014/main" id="{861E5E93-0319-4B5E-B197-03B7CA697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7" t="6626" r="20781" b="8427"/>
          <a:stretch/>
        </p:blipFill>
        <p:spPr bwMode="auto">
          <a:xfrm>
            <a:off x="2184577" y="2915190"/>
            <a:ext cx="819929" cy="81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GitHub Logos and Usage · GitHub">
            <a:extLst>
              <a:ext uri="{FF2B5EF4-FFF2-40B4-BE49-F238E27FC236}">
                <a16:creationId xmlns:a16="http://schemas.microsoft.com/office/drawing/2014/main" id="{3172D3AA-EDD1-44A6-B354-5D064E5F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05" y="2087020"/>
            <a:ext cx="720185" cy="7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5C8F57-6852-4ABC-9AC0-4BACCA981667}"/>
              </a:ext>
            </a:extLst>
          </p:cNvPr>
          <p:cNvSpPr txBox="1"/>
          <p:nvPr/>
        </p:nvSpPr>
        <p:spPr>
          <a:xfrm>
            <a:off x="679394" y="1117355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OS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0DF8F5-C921-46AB-84F3-E5BF6D293063}"/>
              </a:ext>
            </a:extLst>
          </p:cNvPr>
          <p:cNvSpPr txBox="1"/>
          <p:nvPr/>
        </p:nvSpPr>
        <p:spPr>
          <a:xfrm>
            <a:off x="643190" y="4186644"/>
            <a:ext cx="51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OA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070F51-4A4B-444F-A80C-01BFB060452A}"/>
              </a:ext>
            </a:extLst>
          </p:cNvPr>
          <p:cNvSpPr txBox="1"/>
          <p:nvPr/>
        </p:nvSpPr>
        <p:spPr>
          <a:xfrm>
            <a:off x="600901" y="219285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DEV</a:t>
            </a:r>
            <a:endParaRPr lang="ko-KR" altLang="en-US" dirty="0"/>
          </a:p>
        </p:txBody>
      </p:sp>
      <p:pic>
        <p:nvPicPr>
          <p:cNvPr id="2074" name="Picture 26" descr="Git을 통한 협업!">
            <a:extLst>
              <a:ext uri="{FF2B5EF4-FFF2-40B4-BE49-F238E27FC236}">
                <a16:creationId xmlns:a16="http://schemas.microsoft.com/office/drawing/2014/main" id="{11F61364-34E7-487D-BBBD-C4C4A3EF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696" y="2192857"/>
            <a:ext cx="602513" cy="60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1DB3897F-5752-4ECC-9393-AAF02342E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 t="21184" r="19846" b="22239"/>
          <a:stretch/>
        </p:blipFill>
        <p:spPr bwMode="auto">
          <a:xfrm>
            <a:off x="3183630" y="854405"/>
            <a:ext cx="578203" cy="5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>
            <a:extLst>
              <a:ext uri="{FF2B5EF4-FFF2-40B4-BE49-F238E27FC236}">
                <a16:creationId xmlns:a16="http://schemas.microsoft.com/office/drawing/2014/main" id="{68B94A6E-6467-4AFA-978B-3A441268C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4" t="13681" r="20970" b="9586"/>
          <a:stretch/>
        </p:blipFill>
        <p:spPr bwMode="auto">
          <a:xfrm>
            <a:off x="5411250" y="776120"/>
            <a:ext cx="388236" cy="52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EF96640-E7C0-42B2-9E22-8199E912995E}"/>
              </a:ext>
            </a:extLst>
          </p:cNvPr>
          <p:cNvSpPr txBox="1"/>
          <p:nvPr/>
        </p:nvSpPr>
        <p:spPr>
          <a:xfrm>
            <a:off x="2658875" y="1563221"/>
            <a:ext cx="16289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Variable Medium" pitchFamily="2" charset="-127"/>
              </a:rPr>
              <a:t>MacOS Monterey 12.2.1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  <a:cs typeface="Pretendard Variable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49F04-7249-4F0E-9327-7B517DB82085}"/>
              </a:ext>
            </a:extLst>
          </p:cNvPr>
          <p:cNvSpPr txBox="1"/>
          <p:nvPr/>
        </p:nvSpPr>
        <p:spPr>
          <a:xfrm>
            <a:off x="1353554" y="1565669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Windows 10 Pro</a:t>
            </a:r>
            <a:endParaRPr lang="ko-KR" altLang="en-US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B0A986-F52D-402B-9D88-A6D84FC2C73B}"/>
              </a:ext>
            </a:extLst>
          </p:cNvPr>
          <p:cNvSpPr txBox="1"/>
          <p:nvPr/>
        </p:nvSpPr>
        <p:spPr>
          <a:xfrm>
            <a:off x="671373" y="311114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885C5-75E5-4666-86E0-834AAE7CB561}"/>
              </a:ext>
            </a:extLst>
          </p:cNvPr>
          <p:cNvSpPr txBox="1"/>
          <p:nvPr/>
        </p:nvSpPr>
        <p:spPr>
          <a:xfrm>
            <a:off x="5245194" y="1314029"/>
            <a:ext cx="121770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Eclipse IDE 2021-12</a:t>
            </a:r>
            <a:endParaRPr lang="ko-KR" alt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8FFE3B-60F5-4502-9A17-3F21B7F06031}"/>
              </a:ext>
            </a:extLst>
          </p:cNvPr>
          <p:cNvSpPr txBox="1"/>
          <p:nvPr/>
        </p:nvSpPr>
        <p:spPr>
          <a:xfrm>
            <a:off x="3354292" y="4709979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Google Slides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071DD9-E625-497F-8BFB-49C358FF8BF3}"/>
              </a:ext>
            </a:extLst>
          </p:cNvPr>
          <p:cNvSpPr txBox="1"/>
          <p:nvPr/>
        </p:nvSpPr>
        <p:spPr>
          <a:xfrm>
            <a:off x="2239205" y="4704241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Excel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879293-50FE-4287-AB05-5D2E758474FE}"/>
              </a:ext>
            </a:extLst>
          </p:cNvPr>
          <p:cNvSpPr txBox="1"/>
          <p:nvPr/>
        </p:nvSpPr>
        <p:spPr>
          <a:xfrm>
            <a:off x="1090033" y="4704241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Power Point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A73838-1870-44E6-887F-C32E1448B53E}"/>
              </a:ext>
            </a:extLst>
          </p:cNvPr>
          <p:cNvSpPr txBox="1"/>
          <p:nvPr/>
        </p:nvSpPr>
        <p:spPr>
          <a:xfrm>
            <a:off x="3921973" y="2793375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Jdk</a:t>
            </a:r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17.0.1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E28151-E2BE-40A7-95BB-3BC3E528BE5F}"/>
              </a:ext>
            </a:extLst>
          </p:cNvPr>
          <p:cNvSpPr txBox="1"/>
          <p:nvPr/>
        </p:nvSpPr>
        <p:spPr>
          <a:xfrm>
            <a:off x="2018450" y="3610091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DBeaver</a:t>
            </a:r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22.0.2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E57684-51B8-4E8C-AB89-7CCC2D3DC3D9}"/>
              </a:ext>
            </a:extLst>
          </p:cNvPr>
          <p:cNvSpPr txBox="1"/>
          <p:nvPr/>
        </p:nvSpPr>
        <p:spPr>
          <a:xfrm>
            <a:off x="3127683" y="3573293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MariaDB 10.6.7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E31658-54F0-40D7-AC2B-5F4E6FE1E6F3}"/>
              </a:ext>
            </a:extLst>
          </p:cNvPr>
          <p:cNvSpPr txBox="1"/>
          <p:nvPr/>
        </p:nvSpPr>
        <p:spPr>
          <a:xfrm>
            <a:off x="792047" y="3603936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0" i="0" dirty="0">
                <a:effectLst/>
                <a:latin typeface="Adobe 고딕 Std B" panose="020B0800000000000000" pitchFamily="34" charset="-127"/>
              </a:rPr>
              <a:t>Homebrew 3.4.3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1D4F14-2E8A-4184-ADDB-C9E901CF512E}"/>
              </a:ext>
            </a:extLst>
          </p:cNvPr>
          <p:cNvSpPr txBox="1"/>
          <p:nvPr/>
        </p:nvSpPr>
        <p:spPr>
          <a:xfrm>
            <a:off x="5021098" y="2787671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git 2.35.2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84964-C3E9-4568-97F8-E2FFB9B8F200}"/>
              </a:ext>
            </a:extLst>
          </p:cNvPr>
          <p:cNvSpPr txBox="1"/>
          <p:nvPr/>
        </p:nvSpPr>
        <p:spPr>
          <a:xfrm>
            <a:off x="6133543" y="2788232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err="1">
                <a:latin typeface="Adobe 고딕 Std B" panose="020B0800000000000000" pitchFamily="34" charset="-127"/>
              </a:rPr>
              <a:t>g</a:t>
            </a:r>
            <a:r>
              <a:rPr lang="en-US" altLang="ko-KR" sz="1050" b="0" i="0" dirty="0" err="1">
                <a:effectLst/>
                <a:latin typeface="Adobe 고딕 Std B" panose="020B0800000000000000" pitchFamily="34" charset="-127"/>
              </a:rPr>
              <a:t>ithub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058" name="Picture 10" descr="Sourcetreeで間違えてマージしちゃった！ | eureka">
            <a:extLst>
              <a:ext uri="{FF2B5EF4-FFF2-40B4-BE49-F238E27FC236}">
                <a16:creationId xmlns:a16="http://schemas.microsoft.com/office/drawing/2014/main" id="{E6CD2F4A-1A5A-40A8-B8B1-DE6FDEE5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21062" r="31879" b="19044"/>
          <a:stretch/>
        </p:blipFill>
        <p:spPr bwMode="auto">
          <a:xfrm>
            <a:off x="7413637" y="447110"/>
            <a:ext cx="720186" cy="78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F5030D8-D3B1-44D9-8EC0-5358818101C3}"/>
              </a:ext>
            </a:extLst>
          </p:cNvPr>
          <p:cNvSpPr txBox="1"/>
          <p:nvPr/>
        </p:nvSpPr>
        <p:spPr>
          <a:xfrm>
            <a:off x="7164876" y="1112159"/>
            <a:ext cx="12177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0" i="0" dirty="0" err="1">
                <a:effectLst/>
                <a:latin typeface="Adobe 고딕 Std B" panose="020B0800000000000000" pitchFamily="34" charset="-127"/>
              </a:rPr>
              <a:t>Sourcetree</a:t>
            </a:r>
            <a:endParaRPr lang="ko-KR" altLang="en-US" sz="10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650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79754" y="406400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02-2. </a:t>
            </a:r>
            <a:r>
              <a:rPr lang="ko-KR" altLang="en-US" dirty="0"/>
              <a:t>데이터베이스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512188"/>
              </p:ext>
            </p:extLst>
          </p:nvPr>
        </p:nvGraphicFramePr>
        <p:xfrm>
          <a:off x="1268353" y="876588"/>
          <a:ext cx="6096000" cy="3708400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15909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228459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779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Table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회원가입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데이터타입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23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Membernum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회원가입순서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477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20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5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7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1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findpasswordQ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비밀번호확인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6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findpasswordA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비밀번호더블체크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4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Signdate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로그인한날짜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506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17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79754" y="406400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02-2. </a:t>
            </a:r>
            <a:r>
              <a:rPr lang="ko-KR" altLang="en-US" dirty="0"/>
              <a:t>데이터베이스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087473"/>
              </p:ext>
            </p:extLst>
          </p:nvPr>
        </p:nvGraphicFramePr>
        <p:xfrm>
          <a:off x="1268353" y="1181388"/>
          <a:ext cx="6096000" cy="3337560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15909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228459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57799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Table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내정보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데이터타입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23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/>
                        <a:t>Profilenum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회원가입순서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477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Gender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20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introduce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Varchar(200)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55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totalgame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총게임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792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1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6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Money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bigint</a:t>
                      </a:r>
                      <a:r>
                        <a:rPr lang="en-US" altLang="ko-KR" dirty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4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88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1;p17">
            <a:extLst>
              <a:ext uri="{FF2B5EF4-FFF2-40B4-BE49-F238E27FC236}">
                <a16:creationId xmlns:a16="http://schemas.microsoft.com/office/drawing/2014/main" id="{D9F417B0-C4A5-4648-B424-7E7C78871785}"/>
              </a:ext>
            </a:extLst>
          </p:cNvPr>
          <p:cNvSpPr txBox="1">
            <a:spLocks/>
          </p:cNvSpPr>
          <p:nvPr/>
        </p:nvSpPr>
        <p:spPr>
          <a:xfrm>
            <a:off x="267095" y="423359"/>
            <a:ext cx="2782500" cy="55385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ko-KR" altLang="en-US" sz="2600" dirty="0">
                <a:ea typeface="맑은 고딕" panose="020B0503020000020004" pitchFamily="50" charset="-127"/>
                <a:cs typeface="Pretendard Variable SemiBold" pitchFamily="2" charset="-127"/>
              </a:rPr>
              <a:t>역할분담</a:t>
            </a:r>
            <a:endParaRPr lang="en-US" sz="2600" dirty="0">
              <a:ea typeface="맑은 고딕" panose="020B0503020000020004" pitchFamily="50" charset="-127"/>
              <a:cs typeface="Pretendard Variable SemiBold" pitchFamily="2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9340B43-41A8-4D6C-A298-5B2028913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088825"/>
              </p:ext>
            </p:extLst>
          </p:nvPr>
        </p:nvGraphicFramePr>
        <p:xfrm>
          <a:off x="1192268" y="1239359"/>
          <a:ext cx="7025140" cy="3637440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1144247">
                  <a:extLst>
                    <a:ext uri="{9D8B030D-6E8A-4147-A177-3AD203B41FA5}">
                      <a16:colId xmlns:a16="http://schemas.microsoft.com/office/drawing/2014/main" val="248842736"/>
                    </a:ext>
                  </a:extLst>
                </a:gridCol>
                <a:gridCol w="3370073">
                  <a:extLst>
                    <a:ext uri="{9D8B030D-6E8A-4147-A177-3AD203B41FA5}">
                      <a16:colId xmlns:a16="http://schemas.microsoft.com/office/drawing/2014/main" val="2337720069"/>
                    </a:ext>
                  </a:extLst>
                </a:gridCol>
                <a:gridCol w="2510820">
                  <a:extLst>
                    <a:ext uri="{9D8B030D-6E8A-4147-A177-3AD203B41FA5}">
                      <a16:colId xmlns:a16="http://schemas.microsoft.com/office/drawing/2014/main" val="2664641631"/>
                    </a:ext>
                  </a:extLst>
                </a:gridCol>
              </a:tblGrid>
              <a:tr h="227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42893" marR="42893" marT="21446" marB="214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42893" marR="42893" marT="21446" marB="214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</a:p>
                  </a:txBody>
                  <a:tcPr marL="42893" marR="42893" marT="21446" marB="214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536077"/>
                  </a:ext>
                </a:extLst>
              </a:tr>
              <a:tr h="2273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58490" marR="58490" marT="29245" marB="2924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</a:p>
                  </a:txBody>
                  <a:tcPr marL="42893" marR="42893" marT="21446" marB="2144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송찬욱</a:t>
                      </a:r>
                      <a:endParaRPr lang="ko-KR" altLang="en-US" sz="1100" dirty="0"/>
                    </a:p>
                  </a:txBody>
                  <a:tcPr marL="42893" marR="42893" marT="21446" marB="2144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640395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4396" marR="64396" marT="32198" marB="3219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42893" marR="42893" marT="21446" marB="21446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7224" marR="47224" marT="23612" marB="23612" anchor="ctr"/>
                </a:tc>
                <a:extLst>
                  <a:ext uri="{0D108BD9-81ED-4DB2-BD59-A6C34878D82A}">
                    <a16:rowId xmlns:a16="http://schemas.microsoft.com/office/drawing/2014/main" val="3374789143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4396" marR="64396" marT="32198" marB="3219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프로필</a:t>
                      </a:r>
                    </a:p>
                  </a:txBody>
                  <a:tcPr marL="42893" marR="42893" marT="21446" marB="21446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7224" marR="47224" marT="23612" marB="23612" anchor="ctr"/>
                </a:tc>
                <a:extLst>
                  <a:ext uri="{0D108BD9-81ED-4DB2-BD59-A6C34878D82A}">
                    <a16:rowId xmlns:a16="http://schemas.microsoft.com/office/drawing/2014/main" val="2288389401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4396" marR="64396" marT="32198" marB="3219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100" dirty="0"/>
                        <a:t>DB</a:t>
                      </a:r>
                      <a:endParaRPr lang="ko-KR" altLang="en-US" sz="1100" dirty="0"/>
                    </a:p>
                  </a:txBody>
                  <a:tcPr marL="42893" marR="42893" marT="21446" marB="214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7224" marR="47224" marT="23612" marB="23612" anchor="ctr"/>
                </a:tc>
                <a:extLst>
                  <a:ext uri="{0D108BD9-81ED-4DB2-BD59-A6C34878D82A}">
                    <a16:rowId xmlns:a16="http://schemas.microsoft.com/office/drawing/2014/main" val="2597340458"/>
                  </a:ext>
                </a:extLst>
              </a:tr>
              <a:tr h="2273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로비</a:t>
                      </a:r>
                    </a:p>
                  </a:txBody>
                  <a:tcPr marL="58490" marR="58490" marT="29245" marB="2924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 만들기</a:t>
                      </a:r>
                    </a:p>
                  </a:txBody>
                  <a:tcPr marL="42893" marR="42893" marT="21446" marB="2144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전현우</a:t>
                      </a:r>
                    </a:p>
                  </a:txBody>
                  <a:tcPr marL="42893" marR="42893" marT="21446" marB="2144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356104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4396" marR="64396" marT="32198" marB="3219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접속자</a:t>
                      </a:r>
                      <a:endParaRPr lang="ko-KR" altLang="en-US" sz="1100" dirty="0"/>
                    </a:p>
                  </a:txBody>
                  <a:tcPr marL="42893" marR="42893" marT="21446" marB="21446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7224" marR="47224" marT="23612" marB="23612" anchor="ctr"/>
                </a:tc>
                <a:extLst>
                  <a:ext uri="{0D108BD9-81ED-4DB2-BD59-A6C34878D82A}">
                    <a16:rowId xmlns:a16="http://schemas.microsoft.com/office/drawing/2014/main" val="1137016163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4396" marR="64396" marT="32198" marB="3219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 찾기</a:t>
                      </a:r>
                    </a:p>
                  </a:txBody>
                  <a:tcPr marL="42893" marR="42893" marT="21446" marB="21446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7224" marR="47224" marT="23612" marB="23612" anchor="ctr"/>
                </a:tc>
                <a:extLst>
                  <a:ext uri="{0D108BD9-81ED-4DB2-BD59-A6C34878D82A}">
                    <a16:rowId xmlns:a16="http://schemas.microsoft.com/office/drawing/2014/main" val="3409186227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4396" marR="64396" marT="32198" marB="3219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 검색</a:t>
                      </a:r>
                    </a:p>
                  </a:txBody>
                  <a:tcPr marL="42893" marR="42893" marT="21446" marB="21446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7224" marR="47224" marT="23612" marB="23612" anchor="ctr"/>
                </a:tc>
                <a:extLst>
                  <a:ext uri="{0D108BD9-81ED-4DB2-BD59-A6C34878D82A}">
                    <a16:rowId xmlns:a16="http://schemas.microsoft.com/office/drawing/2014/main" val="3709561783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4396" marR="64396" marT="32198" marB="3219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</a:p>
                  </a:txBody>
                  <a:tcPr marL="42893" marR="42893" marT="21446" marB="214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47224" marR="47224" marT="23612" marB="23612" anchor="ctr"/>
                </a:tc>
                <a:extLst>
                  <a:ext uri="{0D108BD9-81ED-4DB2-BD59-A6C34878D82A}">
                    <a16:rowId xmlns:a16="http://schemas.microsoft.com/office/drawing/2014/main" val="3261198010"/>
                  </a:ext>
                </a:extLst>
              </a:tr>
              <a:tr h="2273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</a:p>
                  </a:txBody>
                  <a:tcPr marL="83053" marR="83053" marT="41526" marB="4152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도움말</a:t>
                      </a:r>
                    </a:p>
                  </a:txBody>
                  <a:tcPr marL="42893" marR="42893" marT="21446" marB="2144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김지원</a:t>
                      </a:r>
                    </a:p>
                  </a:txBody>
                  <a:tcPr marL="42893" marR="42893" marT="21446" marB="2144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537800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화면 레이아웃</a:t>
                      </a:r>
                    </a:p>
                  </a:txBody>
                  <a:tcPr marL="42893" marR="42893" marT="21446" marB="21446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42893" marR="42893" marT="21446" marB="21446"/>
                </a:tc>
                <a:extLst>
                  <a:ext uri="{0D108BD9-81ED-4DB2-BD59-A6C34878D82A}">
                    <a16:rowId xmlns:a16="http://schemas.microsoft.com/office/drawing/2014/main" val="2170409105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나가기 예약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베팅</a:t>
                      </a:r>
                    </a:p>
                  </a:txBody>
                  <a:tcPr marL="42893" marR="42893" marT="21446" marB="214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42893" marR="42893" marT="21446" marB="21446"/>
                </a:tc>
                <a:extLst>
                  <a:ext uri="{0D108BD9-81ED-4DB2-BD59-A6C34878D82A}">
                    <a16:rowId xmlns:a16="http://schemas.microsoft.com/office/drawing/2014/main" val="3536803864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</a:t>
                      </a:r>
                      <a:endParaRPr lang="ko-KR" altLang="en-US" sz="1100" dirty="0"/>
                    </a:p>
                  </a:txBody>
                  <a:tcPr marL="42893" marR="42893" marT="21446" marB="21446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문정환</a:t>
                      </a:r>
                    </a:p>
                  </a:txBody>
                  <a:tcPr marL="42893" marR="42893" marT="21446" marB="2144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17883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플레이어 객체</a:t>
                      </a:r>
                    </a:p>
                  </a:txBody>
                  <a:tcPr marL="42893" marR="42893" marT="21446" marB="21446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42893" marR="42893" marT="21446" marB="21446"/>
                </a:tc>
                <a:extLst>
                  <a:ext uri="{0D108BD9-81ED-4DB2-BD59-A6C34878D82A}">
                    <a16:rowId xmlns:a16="http://schemas.microsoft.com/office/drawing/2014/main" val="3787788158"/>
                  </a:ext>
                </a:extLst>
              </a:tr>
              <a:tr h="2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족보</a:t>
                      </a:r>
                    </a:p>
                  </a:txBody>
                  <a:tcPr marL="42893" marR="42893" marT="21446" marB="21446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42893" marR="42893" marT="21446" marB="21446"/>
                </a:tc>
                <a:extLst>
                  <a:ext uri="{0D108BD9-81ED-4DB2-BD59-A6C34878D82A}">
                    <a16:rowId xmlns:a16="http://schemas.microsoft.com/office/drawing/2014/main" val="39434088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79754" y="40640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03.</a:t>
            </a:r>
            <a:r>
              <a:rPr lang="ko-KR" altLang="en-US" dirty="0"/>
              <a:t>다이어그램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3153" y="775732"/>
            <a:ext cx="293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03-1. </a:t>
            </a:r>
            <a:r>
              <a:rPr lang="en-US" altLang="ko-KR" dirty="0" err="1"/>
              <a:t>UseCase</a:t>
            </a:r>
            <a:r>
              <a:rPr lang="en-US" altLang="ko-KR" dirty="0"/>
              <a:t> Diagram</a:t>
            </a:r>
          </a:p>
          <a:p>
            <a:endParaRPr lang="en-US" altLang="ko-KR" dirty="0"/>
          </a:p>
          <a:p>
            <a:r>
              <a:rPr lang="en-US" altLang="ko-KR" dirty="0"/>
              <a:t>03-2. Class Diagram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5715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269463" y="98158"/>
            <a:ext cx="2782500" cy="553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Variable SemiBold" pitchFamily="2" charset="-127"/>
              </a:rPr>
              <a:t>USECASE</a:t>
            </a:r>
            <a:endParaRPr sz="2600" dirty="0">
              <a:latin typeface="맑은 고딕" panose="020B0503020000020004" pitchFamily="50" charset="-127"/>
              <a:ea typeface="맑은 고딕" panose="020B0503020000020004" pitchFamily="50" charset="-127"/>
              <a:cs typeface="Pretendard Variable SemiBold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3E7534-FF65-4697-9044-6550A1ADDFE9}"/>
              </a:ext>
            </a:extLst>
          </p:cNvPr>
          <p:cNvSpPr/>
          <p:nvPr/>
        </p:nvSpPr>
        <p:spPr>
          <a:xfrm>
            <a:off x="1636373" y="3234380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회원가입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3C75F3-44EF-49DB-BDF1-9936B1662CE2}"/>
              </a:ext>
            </a:extLst>
          </p:cNvPr>
          <p:cNvSpPr/>
          <p:nvPr/>
        </p:nvSpPr>
        <p:spPr>
          <a:xfrm>
            <a:off x="1636373" y="2468335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로그인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39E238D-7CFC-415A-ABD0-9A7E880D9150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>
            <a:off x="2105504" y="2819787"/>
            <a:ext cx="0" cy="4145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5CD9129-7078-4B55-A88D-1B2792586540}"/>
              </a:ext>
            </a:extLst>
          </p:cNvPr>
          <p:cNvSpPr/>
          <p:nvPr/>
        </p:nvSpPr>
        <p:spPr>
          <a:xfrm>
            <a:off x="3366113" y="2475379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로비화면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5D57D29-C779-4CC5-8010-84393E3BCF1A}"/>
              </a:ext>
            </a:extLst>
          </p:cNvPr>
          <p:cNvSpPr/>
          <p:nvPr/>
        </p:nvSpPr>
        <p:spPr>
          <a:xfrm>
            <a:off x="404006" y="2206872"/>
            <a:ext cx="351452" cy="35145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40C30D-DFE1-4963-B24B-99F2309E0A9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2574635" y="2644061"/>
            <a:ext cx="791478" cy="70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막힌 원호 24">
            <a:extLst>
              <a:ext uri="{FF2B5EF4-FFF2-40B4-BE49-F238E27FC236}">
                <a16:creationId xmlns:a16="http://schemas.microsoft.com/office/drawing/2014/main" id="{D96DFEE6-B2C6-4EDD-A52B-1AC0EC00C627}"/>
              </a:ext>
            </a:extLst>
          </p:cNvPr>
          <p:cNvSpPr/>
          <p:nvPr/>
        </p:nvSpPr>
        <p:spPr>
          <a:xfrm>
            <a:off x="329690" y="2592176"/>
            <a:ext cx="509810" cy="455221"/>
          </a:xfrm>
          <a:prstGeom prst="blockArc">
            <a:avLst>
              <a:gd name="adj1" fmla="val 12181511"/>
              <a:gd name="adj2" fmla="val 20089189"/>
              <a:gd name="adj3" fmla="val 7422"/>
            </a:avLst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C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</p:cNvCxnSpPr>
          <p:nvPr/>
        </p:nvCxnSpPr>
        <p:spPr>
          <a:xfrm>
            <a:off x="1012731" y="2639800"/>
            <a:ext cx="46159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2388DA5-A478-4F0E-9614-D09C27130561}"/>
              </a:ext>
            </a:extLst>
          </p:cNvPr>
          <p:cNvSpPr/>
          <p:nvPr/>
        </p:nvSpPr>
        <p:spPr>
          <a:xfrm>
            <a:off x="1660713" y="1754459"/>
            <a:ext cx="938262" cy="29928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ID,PW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찾기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7AC835-A083-42B5-96F7-DA84A19DE1C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105504" y="2055227"/>
            <a:ext cx="0" cy="413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97DB056-D845-4422-B4D5-4E404FF33AF7}"/>
              </a:ext>
            </a:extLst>
          </p:cNvPr>
          <p:cNvSpPr/>
          <p:nvPr/>
        </p:nvSpPr>
        <p:spPr>
          <a:xfrm>
            <a:off x="5255499" y="2898774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빠른대전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5519DF3-9FF8-4C81-8806-1AA1BA122B7C}"/>
              </a:ext>
            </a:extLst>
          </p:cNvPr>
          <p:cNvSpPr/>
          <p:nvPr/>
        </p:nvSpPr>
        <p:spPr>
          <a:xfrm>
            <a:off x="2515174" y="1134786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채팅</a:t>
            </a:r>
          </a:p>
        </p:txBody>
      </p:sp>
      <p:sp>
        <p:nvSpPr>
          <p:cNvPr id="26" name="사각형: 둥근 모서리 27">
            <a:extLst>
              <a:ext uri="{FF2B5EF4-FFF2-40B4-BE49-F238E27FC236}">
                <a16:creationId xmlns:a16="http://schemas.microsoft.com/office/drawing/2014/main" id="{85CD9129-7078-4B55-A88D-1B2792586540}"/>
              </a:ext>
            </a:extLst>
          </p:cNvPr>
          <p:cNvSpPr/>
          <p:nvPr/>
        </p:nvSpPr>
        <p:spPr>
          <a:xfrm>
            <a:off x="4395344" y="1134786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접속자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 확인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C20139D-A817-45C4-9BA4-7BF93979F237}"/>
              </a:ext>
            </a:extLst>
          </p:cNvPr>
          <p:cNvSpPr/>
          <p:nvPr/>
        </p:nvSpPr>
        <p:spPr>
          <a:xfrm>
            <a:off x="5255499" y="2063829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방만들기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ECC579F-B0EA-434D-A9E9-920626443505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2984305" y="1486238"/>
            <a:ext cx="391024" cy="8991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D884192-685B-479C-9590-07234E105E3B}"/>
              </a:ext>
            </a:extLst>
          </p:cNvPr>
          <p:cNvCxnSpPr>
            <a:cxnSpLocks/>
          </p:cNvCxnSpPr>
          <p:nvPr/>
        </p:nvCxnSpPr>
        <p:spPr>
          <a:xfrm>
            <a:off x="4304375" y="2647583"/>
            <a:ext cx="470825" cy="352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EF40967-208F-440B-8807-736848E5D936}"/>
              </a:ext>
            </a:extLst>
          </p:cNvPr>
          <p:cNvCxnSpPr>
            <a:cxnSpLocks/>
          </p:cNvCxnSpPr>
          <p:nvPr/>
        </p:nvCxnSpPr>
        <p:spPr>
          <a:xfrm flipH="1">
            <a:off x="6697785" y="2657026"/>
            <a:ext cx="99484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D860F8B2-AF7C-4AF3-9E2C-28157815CFF9}"/>
              </a:ext>
            </a:extLst>
          </p:cNvPr>
          <p:cNvCxnSpPr>
            <a:cxnSpLocks/>
            <a:stCxn id="128" idx="2"/>
            <a:endCxn id="28" idx="2"/>
          </p:cNvCxnSpPr>
          <p:nvPr/>
        </p:nvCxnSpPr>
        <p:spPr>
          <a:xfrm rot="5400000">
            <a:off x="5993868" y="658937"/>
            <a:ext cx="9270" cy="4326518"/>
          </a:xfrm>
          <a:prstGeom prst="bentConnector3">
            <a:avLst>
              <a:gd name="adj1" fmla="val 14755771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A4AF5D3-212D-4BCB-9B00-1A64BA273410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325000" y="1486238"/>
            <a:ext cx="539475" cy="8991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DB9A35CE-1BBF-4597-BA0A-700BBC1D0DCB}"/>
              </a:ext>
            </a:extLst>
          </p:cNvPr>
          <p:cNvSpPr/>
          <p:nvPr/>
        </p:nvSpPr>
        <p:spPr>
          <a:xfrm>
            <a:off x="7692631" y="2466109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게임화면</a:t>
            </a:r>
          </a:p>
        </p:txBody>
      </p: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8ED0BC42-D67D-48E3-BFFF-1125EEBBCDA4}"/>
              </a:ext>
            </a:extLst>
          </p:cNvPr>
          <p:cNvCxnSpPr>
            <a:stCxn id="43" idx="1"/>
            <a:endCxn id="36" idx="1"/>
          </p:cNvCxnSpPr>
          <p:nvPr/>
        </p:nvCxnSpPr>
        <p:spPr>
          <a:xfrm rot="10800000" flipV="1">
            <a:off x="5255499" y="2239554"/>
            <a:ext cx="12700" cy="834945"/>
          </a:xfrm>
          <a:prstGeom prst="bentConnector3">
            <a:avLst>
              <a:gd name="adj1" fmla="val 399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2A847F3F-5CE8-4984-99F9-EAA5E63A068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193923" y="2239554"/>
            <a:ext cx="12700" cy="834945"/>
          </a:xfrm>
          <a:prstGeom prst="bentConnector3">
            <a:avLst>
              <a:gd name="adj1" fmla="val 3990000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27">
            <a:extLst>
              <a:ext uri="{FF2B5EF4-FFF2-40B4-BE49-F238E27FC236}">
                <a16:creationId xmlns:a16="http://schemas.microsoft.com/office/drawing/2014/main" id="{EFA2B041-9114-4550-85BE-4EFC11788408}"/>
              </a:ext>
            </a:extLst>
          </p:cNvPr>
          <p:cNvSpPr/>
          <p:nvPr/>
        </p:nvSpPr>
        <p:spPr>
          <a:xfrm>
            <a:off x="3453436" y="1617560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프로필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135B98E-9303-4B77-890D-A7C92E7C9612}"/>
              </a:ext>
            </a:extLst>
          </p:cNvPr>
          <p:cNvCxnSpPr>
            <a:cxnSpLocks/>
          </p:cNvCxnSpPr>
          <p:nvPr/>
        </p:nvCxnSpPr>
        <p:spPr>
          <a:xfrm>
            <a:off x="3899135" y="2002173"/>
            <a:ext cx="0" cy="413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3546238" y="198042"/>
            <a:ext cx="2051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+mj-lt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sz="3600" dirty="0">
              <a:latin typeface="+mj-lt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F0591-5710-4558-AAC0-0E31FD79D201}"/>
              </a:ext>
            </a:extLst>
          </p:cNvPr>
          <p:cNvSpPr txBox="1"/>
          <p:nvPr/>
        </p:nvSpPr>
        <p:spPr>
          <a:xfrm>
            <a:off x="3016894" y="844373"/>
            <a:ext cx="23466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01. </a:t>
            </a:r>
            <a:r>
              <a:rPr lang="ko-KR" altLang="en-US" dirty="0">
                <a:latin typeface="+mj-lt"/>
              </a:rPr>
              <a:t>기획</a:t>
            </a:r>
            <a:endParaRPr lang="en-US" altLang="ko-KR" dirty="0">
              <a:latin typeface="+mj-lt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+mj-lt"/>
              </a:rPr>
              <a:t>배경</a:t>
            </a:r>
            <a:endParaRPr lang="en-US" altLang="ko-KR" dirty="0">
              <a:latin typeface="+mj-lt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+mj-lt"/>
              </a:rPr>
              <a:t>벤치마킹</a:t>
            </a:r>
            <a:endParaRPr lang="en-US" altLang="ko-KR" dirty="0">
              <a:latin typeface="+mj-lt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+mj-lt"/>
              </a:rPr>
              <a:t>분석</a:t>
            </a:r>
            <a:endParaRPr lang="en-US" altLang="ko-KR" dirty="0">
              <a:latin typeface="+mj-lt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+mj-lt"/>
              </a:rPr>
              <a:t>중점개발내용</a:t>
            </a:r>
            <a:endParaRPr lang="en-US" altLang="ko-KR" dirty="0">
              <a:latin typeface="+mj-lt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+mj-lt"/>
              </a:rPr>
              <a:t>요구사항</a:t>
            </a:r>
            <a:endParaRPr lang="en-US" altLang="ko-KR" dirty="0">
              <a:latin typeface="+mj-lt"/>
            </a:endParaRPr>
          </a:p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FA98D-3E93-4490-A5DE-3823B99DECB7}"/>
              </a:ext>
            </a:extLst>
          </p:cNvPr>
          <p:cNvSpPr txBox="1"/>
          <p:nvPr/>
        </p:nvSpPr>
        <p:spPr>
          <a:xfrm>
            <a:off x="6191986" y="844373"/>
            <a:ext cx="2346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02. </a:t>
            </a:r>
            <a:r>
              <a:rPr lang="ko-KR" altLang="en-US" dirty="0">
                <a:latin typeface="+mj-lt"/>
              </a:rPr>
              <a:t>개발</a:t>
            </a:r>
            <a:endParaRPr lang="en-US" altLang="ko-KR" dirty="0">
              <a:latin typeface="+mj-lt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+mj-lt"/>
              </a:rPr>
              <a:t>개발정보</a:t>
            </a:r>
            <a:endParaRPr lang="en-US" altLang="ko-KR" dirty="0">
              <a:latin typeface="+mj-lt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+mj-lt"/>
              </a:rPr>
              <a:t>역할분담</a:t>
            </a:r>
            <a:endParaRPr lang="en-US" altLang="ko-KR" dirty="0">
              <a:latin typeface="+mj-lt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+mj-lt"/>
              </a:rPr>
              <a:t>시간계획서</a:t>
            </a:r>
            <a:endParaRPr lang="en-US" altLang="ko-KR" dirty="0">
              <a:latin typeface="+mj-lt"/>
            </a:endParaRPr>
          </a:p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2EA5A-F6D8-41C2-99DA-095A112A0ECE}"/>
              </a:ext>
            </a:extLst>
          </p:cNvPr>
          <p:cNvSpPr txBox="1"/>
          <p:nvPr/>
        </p:nvSpPr>
        <p:spPr>
          <a:xfrm>
            <a:off x="6191986" y="2914133"/>
            <a:ext cx="234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04. </a:t>
            </a:r>
            <a:r>
              <a:rPr lang="ko-KR" altLang="en-US" dirty="0">
                <a:latin typeface="+mj-lt"/>
              </a:rPr>
              <a:t>시연화면</a:t>
            </a:r>
            <a:endParaRPr lang="en-US" altLang="ko-KR" dirty="0">
              <a:latin typeface="+mj-lt"/>
            </a:endParaRPr>
          </a:p>
          <a:p>
            <a:pPr algn="ctr"/>
            <a:endParaRPr lang="en-US" altLang="ko-KR" dirty="0">
              <a:latin typeface="+mj-lt"/>
            </a:endParaRPr>
          </a:p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9B43F-70DF-488F-907C-045DC0B078F0}"/>
              </a:ext>
            </a:extLst>
          </p:cNvPr>
          <p:cNvSpPr txBox="1"/>
          <p:nvPr/>
        </p:nvSpPr>
        <p:spPr>
          <a:xfrm>
            <a:off x="3016894" y="2914133"/>
            <a:ext cx="2346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03. </a:t>
            </a:r>
            <a:r>
              <a:rPr lang="ko-KR" altLang="en-US" dirty="0">
                <a:latin typeface="+mj-lt"/>
              </a:rPr>
              <a:t>다이어그램</a:t>
            </a:r>
            <a:endParaRPr lang="en-US" altLang="ko-KR" dirty="0">
              <a:latin typeface="+mj-lt"/>
            </a:endParaRPr>
          </a:p>
          <a:p>
            <a:pPr algn="ctr"/>
            <a:r>
              <a:rPr lang="en-US" altLang="ko-KR" dirty="0">
                <a:latin typeface="+mj-lt"/>
              </a:rPr>
              <a:t>1.Usecase</a:t>
            </a:r>
          </a:p>
          <a:p>
            <a:pPr algn="ctr"/>
            <a:r>
              <a:rPr lang="en-US" altLang="ko-KR" dirty="0">
                <a:latin typeface="+mj-lt"/>
              </a:rPr>
              <a:t>2.Class</a:t>
            </a:r>
          </a:p>
          <a:p>
            <a:pPr algn="ctr"/>
            <a:r>
              <a:rPr lang="en-US" altLang="ko-KR" dirty="0">
                <a:latin typeface="+mj-lt"/>
              </a:rPr>
              <a:t>3.database</a:t>
            </a:r>
          </a:p>
          <a:p>
            <a:pPr algn="ctr"/>
            <a:endParaRPr lang="en-US" altLang="ko-K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505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274529" y="366659"/>
            <a:ext cx="2782500" cy="553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Variable SemiBold" pitchFamily="2" charset="-127"/>
              </a:rPr>
              <a:t>USECASE</a:t>
            </a:r>
            <a:endParaRPr sz="2600" dirty="0">
              <a:latin typeface="맑은 고딕" panose="020B0503020000020004" pitchFamily="50" charset="-127"/>
              <a:ea typeface="맑은 고딕" panose="020B0503020000020004" pitchFamily="50" charset="-127"/>
              <a:cs typeface="Pretendard Variable SemiBold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5CD9129-7078-4B55-A88D-1B2792586540}"/>
              </a:ext>
            </a:extLst>
          </p:cNvPr>
          <p:cNvSpPr/>
          <p:nvPr/>
        </p:nvSpPr>
        <p:spPr>
          <a:xfrm>
            <a:off x="2363028" y="1642527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게임시작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5D57D29-C779-4CC5-8010-84393E3BCF1A}"/>
              </a:ext>
            </a:extLst>
          </p:cNvPr>
          <p:cNvSpPr/>
          <p:nvPr/>
        </p:nvSpPr>
        <p:spPr>
          <a:xfrm>
            <a:off x="317203" y="1340370"/>
            <a:ext cx="351452" cy="35145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막힌 원호 24">
            <a:extLst>
              <a:ext uri="{FF2B5EF4-FFF2-40B4-BE49-F238E27FC236}">
                <a16:creationId xmlns:a16="http://schemas.microsoft.com/office/drawing/2014/main" id="{D96DFEE6-B2C6-4EDD-A52B-1AC0EC00C627}"/>
              </a:ext>
            </a:extLst>
          </p:cNvPr>
          <p:cNvSpPr/>
          <p:nvPr/>
        </p:nvSpPr>
        <p:spPr>
          <a:xfrm>
            <a:off x="240625" y="1755669"/>
            <a:ext cx="509810" cy="455221"/>
          </a:xfrm>
          <a:prstGeom prst="blockArc">
            <a:avLst>
              <a:gd name="adj1" fmla="val 12181511"/>
              <a:gd name="adj2" fmla="val 20089189"/>
              <a:gd name="adj3" fmla="val 7422"/>
            </a:avLst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4702C1E-0B1D-470F-83C6-E02D0691AA17}"/>
              </a:ext>
            </a:extLst>
          </p:cNvPr>
          <p:cNvSpPr/>
          <p:nvPr/>
        </p:nvSpPr>
        <p:spPr>
          <a:xfrm>
            <a:off x="3801467" y="1642527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판돈배팅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1E468E-9E46-4F69-8CD8-084B48F5983F}"/>
              </a:ext>
            </a:extLst>
          </p:cNvPr>
          <p:cNvSpPr/>
          <p:nvPr/>
        </p:nvSpPr>
        <p:spPr>
          <a:xfrm>
            <a:off x="1078946" y="1631828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게임화면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5314115" y="1650695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카드스플릿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803E6DF-A106-428E-80BC-05B90A8F941B}"/>
              </a:ext>
            </a:extLst>
          </p:cNvPr>
          <p:cNvSpPr/>
          <p:nvPr/>
        </p:nvSpPr>
        <p:spPr>
          <a:xfrm>
            <a:off x="7067332" y="1647974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카드선택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DB249E-C96B-42DE-A623-9CC614FA6384}"/>
              </a:ext>
            </a:extLst>
          </p:cNvPr>
          <p:cNvSpPr txBox="1"/>
          <p:nvPr/>
        </p:nvSpPr>
        <p:spPr>
          <a:xfrm>
            <a:off x="5193324" y="1361031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처음에는 </a:t>
            </a:r>
            <a:r>
              <a:rPr lang="en-US" altLang="ko-KR" sz="1000" dirty="0"/>
              <a:t>3</a:t>
            </a:r>
            <a:r>
              <a:rPr lang="ko-KR" altLang="en-US" sz="1000" dirty="0"/>
              <a:t>장 나눠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A5F3CA-3F25-4F0E-B4E1-82F80F0527FF}"/>
              </a:ext>
            </a:extLst>
          </p:cNvPr>
          <p:cNvSpPr txBox="1"/>
          <p:nvPr/>
        </p:nvSpPr>
        <p:spPr>
          <a:xfrm>
            <a:off x="6931292" y="1341409"/>
            <a:ext cx="1415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보여줄 카드 </a:t>
            </a:r>
            <a:r>
              <a:rPr lang="en-US" altLang="ko-KR" sz="1000" dirty="0"/>
              <a:t>1</a:t>
            </a:r>
            <a:r>
              <a:rPr lang="ko-KR" altLang="en-US" sz="1000" dirty="0"/>
              <a:t>장 선택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601FC9-E214-4680-AB5B-949197AD3F83}"/>
              </a:ext>
            </a:extLst>
          </p:cNvPr>
          <p:cNvSpPr txBox="1"/>
          <p:nvPr/>
        </p:nvSpPr>
        <p:spPr>
          <a:xfrm>
            <a:off x="6931292" y="2890212"/>
            <a:ext cx="13708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이후에는 </a:t>
            </a:r>
            <a:r>
              <a:rPr lang="en-US" altLang="ko-KR" sz="1000" dirty="0"/>
              <a:t>1</a:t>
            </a:r>
            <a:r>
              <a:rPr lang="ko-KR" altLang="en-US" sz="1000" dirty="0"/>
              <a:t>장 </a:t>
            </a:r>
            <a:r>
              <a:rPr lang="ko-KR" altLang="en-US" sz="1000" dirty="0" err="1"/>
              <a:t>나눠줌</a:t>
            </a:r>
            <a:endParaRPr lang="ko-KR" altLang="en-US" sz="10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776866C-2F03-48C5-B7F2-536A7F5D6720}"/>
              </a:ext>
            </a:extLst>
          </p:cNvPr>
          <p:cNvSpPr/>
          <p:nvPr/>
        </p:nvSpPr>
        <p:spPr>
          <a:xfrm>
            <a:off x="3801467" y="2509190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승패 결과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EA00851-F374-4318-A710-927F93840675}"/>
              </a:ext>
            </a:extLst>
          </p:cNvPr>
          <p:cNvCxnSpPr>
            <a:cxnSpLocks/>
            <a:stCxn id="41" idx="3"/>
            <a:endCxn id="28" idx="1"/>
          </p:cNvCxnSpPr>
          <p:nvPr/>
        </p:nvCxnSpPr>
        <p:spPr>
          <a:xfrm>
            <a:off x="2017208" y="1807554"/>
            <a:ext cx="345820" cy="1069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CF2EF2A-EC16-4279-B152-76551734A135}"/>
              </a:ext>
            </a:extLst>
          </p:cNvPr>
          <p:cNvCxnSpPr>
            <a:cxnSpLocks/>
          </p:cNvCxnSpPr>
          <p:nvPr/>
        </p:nvCxnSpPr>
        <p:spPr>
          <a:xfrm>
            <a:off x="3365850" y="1818253"/>
            <a:ext cx="371057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2507965-0E69-4F69-B92F-F25898216961}"/>
              </a:ext>
            </a:extLst>
          </p:cNvPr>
          <p:cNvCxnSpPr>
            <a:cxnSpLocks/>
          </p:cNvCxnSpPr>
          <p:nvPr/>
        </p:nvCxnSpPr>
        <p:spPr>
          <a:xfrm>
            <a:off x="4822267" y="1818253"/>
            <a:ext cx="371057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1C0E264-CA45-4A77-9C86-7CBA700BCB6B}"/>
              </a:ext>
            </a:extLst>
          </p:cNvPr>
          <p:cNvCxnSpPr>
            <a:cxnSpLocks/>
          </p:cNvCxnSpPr>
          <p:nvPr/>
        </p:nvCxnSpPr>
        <p:spPr>
          <a:xfrm flipH="1">
            <a:off x="7536463" y="2037560"/>
            <a:ext cx="4573" cy="47895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1811450" y="1264009"/>
            <a:ext cx="108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dirty="0"/>
              <a:t>명 이상일 때 </a:t>
            </a:r>
            <a:r>
              <a:rPr lang="en-US" altLang="ko-KR" sz="1000" dirty="0"/>
              <a:t> </a:t>
            </a:r>
            <a:r>
              <a:rPr lang="ko-KR" altLang="en-US" sz="1000" dirty="0"/>
              <a:t>게임시작  </a:t>
            </a:r>
            <a:endParaRPr lang="en-US" altLang="ko-KR" sz="1000" dirty="0"/>
          </a:p>
        </p:txBody>
      </p:sp>
      <p:sp>
        <p:nvSpPr>
          <p:cNvPr id="40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7078446" y="2505743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카드스플릿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4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5356653" y="2511483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배팅</a:t>
            </a:r>
          </a:p>
        </p:txBody>
      </p:sp>
      <p:sp>
        <p:nvSpPr>
          <p:cNvPr id="60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5356653" y="3301935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다이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7A9A19C-DF88-4D0E-8844-BCDE17E82C7F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5825784" y="2882989"/>
            <a:ext cx="0" cy="41894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6964653" y="3321710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대기</a:t>
            </a:r>
          </a:p>
        </p:txBody>
      </p:sp>
      <p:sp>
        <p:nvSpPr>
          <p:cNvPr id="69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3775518" y="3276164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나가기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7A9A19C-DF88-4D0E-8844-BCDE17E82C7F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6294915" y="3477661"/>
            <a:ext cx="669738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0DA98B9-9970-4745-8754-CA31B5231508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6252377" y="1823700"/>
            <a:ext cx="814955" cy="272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59" idx="1"/>
            <a:endCxn id="41" idx="2"/>
          </p:cNvCxnSpPr>
          <p:nvPr/>
        </p:nvCxnSpPr>
        <p:spPr>
          <a:xfrm rot="10800000">
            <a:off x="1548077" y="1983280"/>
            <a:ext cx="2253390" cy="701636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cxnSpLocks/>
            <a:stCxn id="69" idx="2"/>
            <a:endCxn id="129" idx="3"/>
          </p:cNvCxnSpPr>
          <p:nvPr/>
        </p:nvCxnSpPr>
        <p:spPr>
          <a:xfrm rot="5400000">
            <a:off x="2856499" y="2788326"/>
            <a:ext cx="548860" cy="2227440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507965-0E69-4F69-B92F-F25898216961}"/>
              </a:ext>
            </a:extLst>
          </p:cNvPr>
          <p:cNvCxnSpPr>
            <a:cxnSpLocks/>
            <a:stCxn id="44" idx="1"/>
            <a:endCxn id="59" idx="3"/>
          </p:cNvCxnSpPr>
          <p:nvPr/>
        </p:nvCxnSpPr>
        <p:spPr>
          <a:xfrm flipH="1" flipV="1">
            <a:off x="4739729" y="2684916"/>
            <a:ext cx="616924" cy="229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1078947" y="4000750"/>
            <a:ext cx="938262" cy="3514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Medium" panose="02000603000000020004" pitchFamily="2" charset="-127"/>
              </a:rPr>
              <a:t>로비</a:t>
            </a:r>
          </a:p>
        </p:txBody>
      </p:sp>
      <p:cxnSp>
        <p:nvCxnSpPr>
          <p:cNvPr id="131" name="꺾인 연결선 130"/>
          <p:cNvCxnSpPr>
            <a:cxnSpLocks/>
            <a:stCxn id="28" idx="2"/>
            <a:endCxn id="69" idx="1"/>
          </p:cNvCxnSpPr>
          <p:nvPr/>
        </p:nvCxnSpPr>
        <p:spPr>
          <a:xfrm rot="16200000" flipH="1">
            <a:off x="2574883" y="2251254"/>
            <a:ext cx="1457911" cy="943359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0B4804A-0B13-4E50-A154-AD5CC57A9C23}"/>
              </a:ext>
            </a:extLst>
          </p:cNvPr>
          <p:cNvCxnSpPr>
            <a:cxnSpLocks/>
            <a:stCxn id="44" idx="3"/>
            <a:endCxn id="40" idx="1"/>
          </p:cNvCxnSpPr>
          <p:nvPr/>
        </p:nvCxnSpPr>
        <p:spPr>
          <a:xfrm flipV="1">
            <a:off x="6294915" y="2681469"/>
            <a:ext cx="783531" cy="574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CA6DD78D-143F-491A-8CA9-4914A1B71679}"/>
              </a:ext>
            </a:extLst>
          </p:cNvPr>
          <p:cNvCxnSpPr>
            <a:cxnSpLocks/>
          </p:cNvCxnSpPr>
          <p:nvPr/>
        </p:nvCxnSpPr>
        <p:spPr>
          <a:xfrm flipH="1" flipV="1">
            <a:off x="4739729" y="3468763"/>
            <a:ext cx="616924" cy="229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130">
            <a:extLst>
              <a:ext uri="{FF2B5EF4-FFF2-40B4-BE49-F238E27FC236}">
                <a16:creationId xmlns:a16="http://schemas.microsoft.com/office/drawing/2014/main" id="{47553267-1470-4AB9-9D2F-8098DFB9F938}"/>
              </a:ext>
            </a:extLst>
          </p:cNvPr>
          <p:cNvCxnSpPr>
            <a:cxnSpLocks/>
            <a:stCxn id="65" idx="2"/>
            <a:endCxn id="28" idx="0"/>
          </p:cNvCxnSpPr>
          <p:nvPr/>
        </p:nvCxnSpPr>
        <p:spPr>
          <a:xfrm rot="5400000" flipH="1">
            <a:off x="4117654" y="357033"/>
            <a:ext cx="2030635" cy="4601625"/>
          </a:xfrm>
          <a:prstGeom prst="bentConnector5">
            <a:avLst>
              <a:gd name="adj1" fmla="val -11258"/>
              <a:gd name="adj2" fmla="val -27447"/>
              <a:gd name="adj3" fmla="val 155134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378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01;p17">
            <a:extLst>
              <a:ext uri="{FF2B5EF4-FFF2-40B4-BE49-F238E27FC236}">
                <a16:creationId xmlns:a16="http://schemas.microsoft.com/office/drawing/2014/main" id="{7A09F5CA-2875-4B41-B6F4-EE2FA613FE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529" y="366659"/>
            <a:ext cx="2782500" cy="553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 Variable SemiBold" pitchFamily="2" charset="-127"/>
              </a:rPr>
              <a:t>Class diagram</a:t>
            </a:r>
            <a:endParaRPr sz="2600" dirty="0">
              <a:latin typeface="맑은 고딕" panose="020B0503020000020004" pitchFamily="50" charset="-127"/>
              <a:ea typeface="맑은 고딕" panose="020B0503020000020004" pitchFamily="50" charset="-127"/>
              <a:cs typeface="Pretendard Variable SemiBold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444C40-304A-DDEC-3682-937336472473}"/>
              </a:ext>
            </a:extLst>
          </p:cNvPr>
          <p:cNvSpPr/>
          <p:nvPr/>
        </p:nvSpPr>
        <p:spPr>
          <a:xfrm>
            <a:off x="6388750" y="6669843"/>
            <a:ext cx="1209600" cy="835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FFE7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따당</a:t>
            </a:r>
            <a:endParaRPr lang="ko-KR" altLang="en-US" sz="2400" dirty="0">
              <a:solidFill>
                <a:srgbClr val="FFE7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28" name="Picture 4" descr="이미지">
            <a:extLst>
              <a:ext uri="{FF2B5EF4-FFF2-40B4-BE49-F238E27FC236}">
                <a16:creationId xmlns:a16="http://schemas.microsoft.com/office/drawing/2014/main" id="{596D289F-6EB2-0078-F213-07521EA4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550" y="772270"/>
            <a:ext cx="9144000" cy="242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D49F6D0-F73C-0659-F27E-835A8EF03BE5}"/>
              </a:ext>
            </a:extLst>
          </p:cNvPr>
          <p:cNvSpPr/>
          <p:nvPr/>
        </p:nvSpPr>
        <p:spPr>
          <a:xfrm>
            <a:off x="9396670" y="4308300"/>
            <a:ext cx="1209600" cy="835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82057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다이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974F67C-C791-1E87-5DE4-5871D112D358}"/>
              </a:ext>
            </a:extLst>
          </p:cNvPr>
          <p:cNvSpPr/>
          <p:nvPr/>
        </p:nvSpPr>
        <p:spPr>
          <a:xfrm>
            <a:off x="7179620" y="4308300"/>
            <a:ext cx="1209600" cy="835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3E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삥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BD37CCD-5C0A-35EE-62BE-332CC6EB2759}"/>
              </a:ext>
            </a:extLst>
          </p:cNvPr>
          <p:cNvSpPr/>
          <p:nvPr/>
        </p:nvSpPr>
        <p:spPr>
          <a:xfrm>
            <a:off x="11216040" y="6252243"/>
            <a:ext cx="1209600" cy="835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B800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맥스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2FB3A71-A2D7-E89C-5D9D-CDD181D83F54}"/>
              </a:ext>
            </a:extLst>
          </p:cNvPr>
          <p:cNvSpPr/>
          <p:nvPr/>
        </p:nvSpPr>
        <p:spPr>
          <a:xfrm>
            <a:off x="8649910" y="6669843"/>
            <a:ext cx="1209600" cy="835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EB87E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하프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02CBEF1-75BD-36C7-4787-F413B68BA721}"/>
              </a:ext>
            </a:extLst>
          </p:cNvPr>
          <p:cNvSpPr/>
          <p:nvPr/>
        </p:nvSpPr>
        <p:spPr>
          <a:xfrm>
            <a:off x="5605870" y="5417043"/>
            <a:ext cx="1209600" cy="835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92D05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콜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9CC7DE9-C52F-2043-91F0-1113C2E2058C}"/>
              </a:ext>
            </a:extLst>
          </p:cNvPr>
          <p:cNvSpPr/>
          <p:nvPr/>
        </p:nvSpPr>
        <p:spPr>
          <a:xfrm>
            <a:off x="11216040" y="4308300"/>
            <a:ext cx="1209600" cy="835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 extrusionH="76200">
            <a:bevelT w="190500" h="38100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C0048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쿼터</a:t>
            </a:r>
          </a:p>
        </p:txBody>
      </p:sp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39BD9A8B-F524-5F4D-08D4-147DCBE33B7D}"/>
              </a:ext>
            </a:extLst>
          </p:cNvPr>
          <p:cNvSpPr/>
          <p:nvPr/>
        </p:nvSpPr>
        <p:spPr>
          <a:xfrm>
            <a:off x="1295400" y="3779520"/>
            <a:ext cx="1005840" cy="762000"/>
          </a:xfrm>
          <a:prstGeom prst="rect">
            <a:avLst/>
          </a:prstGeom>
          <a:solidFill>
            <a:srgbClr val="2F426B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985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01;p17">
            <a:extLst>
              <a:ext uri="{FF2B5EF4-FFF2-40B4-BE49-F238E27FC236}">
                <a16:creationId xmlns:a16="http://schemas.microsoft.com/office/drawing/2014/main" id="{7A09F5CA-2875-4B41-B6F4-EE2FA613FE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529" y="366659"/>
            <a:ext cx="2782500" cy="553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Pretendard Variable SemiBold" pitchFamily="2" charset="-127"/>
              </a:rPr>
              <a:t>시연화면</a:t>
            </a:r>
            <a:endParaRPr sz="2600" dirty="0">
              <a:latin typeface="맑은 고딕" panose="020B0503020000020004" pitchFamily="50" charset="-127"/>
              <a:ea typeface="맑은 고딕" panose="020B0503020000020004" pitchFamily="50" charset="-127"/>
              <a:cs typeface="Pretendard Variable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543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01;p17">
            <a:extLst>
              <a:ext uri="{FF2B5EF4-FFF2-40B4-BE49-F238E27FC236}">
                <a16:creationId xmlns:a16="http://schemas.microsoft.com/office/drawing/2014/main" id="{7A09F5CA-2875-4B41-B6F4-EE2FA613FE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529" y="366659"/>
            <a:ext cx="2782500" cy="553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Pretendard Variable SemiBold" pitchFamily="2" charset="-127"/>
              </a:rPr>
              <a:t>시연화면</a:t>
            </a:r>
            <a:endParaRPr sz="2600" dirty="0">
              <a:latin typeface="맑은 고딕" panose="020B0503020000020004" pitchFamily="50" charset="-127"/>
              <a:ea typeface="맑은 고딕" panose="020B0503020000020004" pitchFamily="50" charset="-127"/>
              <a:cs typeface="Pretendard Variable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741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79754" y="40640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01.</a:t>
            </a:r>
            <a:r>
              <a:rPr lang="ko-KR" altLang="en-US" dirty="0"/>
              <a:t>기획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5883" y="775732"/>
            <a:ext cx="293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01-1. </a:t>
            </a:r>
            <a:r>
              <a:rPr lang="ko-KR" altLang="en-US" dirty="0"/>
              <a:t>개요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01-2. </a:t>
            </a:r>
            <a:r>
              <a:rPr lang="ko-KR" altLang="en-US" dirty="0"/>
              <a:t>마인드맵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01-3. </a:t>
            </a:r>
            <a:r>
              <a:rPr lang="ko-KR" altLang="en-US" dirty="0"/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153959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8832F51-E7DD-4FDF-846D-552C0F12C53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7000">
                <a:srgbClr val="5C5C5C"/>
              </a:gs>
              <a:gs pos="79000">
                <a:srgbClr val="666666"/>
              </a:gs>
              <a:gs pos="100000">
                <a:srgbClr val="7B7B7B"/>
              </a:gs>
              <a:gs pos="100000">
                <a:srgbClr val="A9A9A9"/>
              </a:gs>
              <a:gs pos="58000">
                <a:srgbClr val="5E5E5E"/>
              </a:gs>
              <a:gs pos="12000">
                <a:srgbClr val="5A5A5A"/>
              </a:gs>
              <a:gs pos="100000">
                <a:srgbClr val="C5C5C5"/>
              </a:gs>
              <a:gs pos="100000">
                <a:srgbClr val="6F6F6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A6CA78-C376-4258-BE83-4DB89CF6C2D5}"/>
              </a:ext>
            </a:extLst>
          </p:cNvPr>
          <p:cNvSpPr/>
          <p:nvPr/>
        </p:nvSpPr>
        <p:spPr>
          <a:xfrm>
            <a:off x="2199189" y="2762827"/>
            <a:ext cx="1516285" cy="17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hellow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7939F0-0E84-4670-8A58-D6C5EA2CDD4E}"/>
              </a:ext>
            </a:extLst>
          </p:cNvPr>
          <p:cNvSpPr/>
          <p:nvPr/>
        </p:nvSpPr>
        <p:spPr>
          <a:xfrm>
            <a:off x="3808070" y="2762827"/>
            <a:ext cx="1516285" cy="17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hellow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3641C2-2BEA-4A6F-A95B-8D3F222B3C4E}"/>
              </a:ext>
            </a:extLst>
          </p:cNvPr>
          <p:cNvSpPr/>
          <p:nvPr/>
        </p:nvSpPr>
        <p:spPr>
          <a:xfrm>
            <a:off x="5405375" y="2762827"/>
            <a:ext cx="1516285" cy="17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hellow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46EB71-9B17-4AAC-A414-0A0EDDC14696}"/>
              </a:ext>
            </a:extLst>
          </p:cNvPr>
          <p:cNvSpPr txBox="1"/>
          <p:nvPr/>
        </p:nvSpPr>
        <p:spPr>
          <a:xfrm>
            <a:off x="3655671" y="2196007"/>
            <a:ext cx="211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ㄴㅁㅇㅁㅇㅁㄴㅇ</a:t>
            </a:r>
            <a:endParaRPr lang="ko-KR" altLang="en-US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29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79754" y="40640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배경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4772" y="888648"/>
            <a:ext cx="34907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포커 심리적</a:t>
            </a:r>
            <a:r>
              <a:rPr lang="en-US" altLang="ko-KR" sz="1400" dirty="0"/>
              <a:t>,</a:t>
            </a:r>
            <a:r>
              <a:rPr lang="ko-KR" altLang="en-US" sz="1400" dirty="0"/>
              <a:t>수학적 도움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코로나 영향으로 인해 게임 관심 증가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게임진행이</a:t>
            </a:r>
            <a:r>
              <a:rPr lang="en-US" altLang="ko-KR" sz="1400" dirty="0"/>
              <a:t> </a:t>
            </a:r>
            <a:r>
              <a:rPr lang="ko-KR" altLang="en-US" sz="1400" dirty="0"/>
              <a:t>빠름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포커게임이</a:t>
            </a:r>
            <a:r>
              <a:rPr lang="ko-KR" altLang="en-US" sz="1400" dirty="0"/>
              <a:t> 사행성 도박이라 안좋은 인식만 </a:t>
            </a:r>
            <a:r>
              <a:rPr lang="ko-KR" altLang="en-US" sz="1400" dirty="0" err="1"/>
              <a:t>있다는걸</a:t>
            </a:r>
            <a:r>
              <a:rPr lang="ko-KR" altLang="en-US" sz="1400" dirty="0"/>
              <a:t> 감소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해외에서 인기가 높고 심지어 방송 프로그램으로 많은 대회가 있음</a:t>
            </a:r>
            <a:endParaRPr lang="en-US" altLang="ko-KR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961121" y="3270482"/>
            <a:ext cx="3243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해외 포커 문화접근성과 장점만 가져와 게임 개발함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00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33033" y="2077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벤치마킹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B3781D0-0270-4343-9041-35BA8F587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01" y="895188"/>
            <a:ext cx="5040923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 </a:t>
            </a:r>
            <a:endParaRPr lang="ko-KR" altLang="ko-KR" sz="6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장점: </a:t>
            </a:r>
            <a:r>
              <a:rPr lang="ko-KR" altLang="ko-KR" sz="1000" dirty="0" err="1">
                <a:solidFill>
                  <a:srgbClr val="000000"/>
                </a:solidFill>
                <a:ea typeface="함초롬바탕"/>
              </a:rPr>
              <a:t>어플과</a:t>
            </a: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 </a:t>
            </a:r>
            <a:r>
              <a:rPr lang="ko-KR" altLang="ko-KR" sz="1000" dirty="0" err="1">
                <a:solidFill>
                  <a:srgbClr val="000000"/>
                </a:solidFill>
                <a:ea typeface="함초롬바탕"/>
              </a:rPr>
              <a:t>pc</a:t>
            </a: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 정보 </a:t>
            </a:r>
            <a:r>
              <a:rPr lang="ko-KR" altLang="ko-KR" sz="1000" dirty="0" err="1">
                <a:solidFill>
                  <a:srgbClr val="000000"/>
                </a:solidFill>
                <a:ea typeface="함초롬바탕"/>
              </a:rPr>
              <a:t>연동가능</a:t>
            </a: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, 보험금 </a:t>
            </a:r>
            <a:r>
              <a:rPr lang="ko-KR" altLang="ko-KR" sz="1000" dirty="0" err="1">
                <a:solidFill>
                  <a:srgbClr val="000000"/>
                </a:solidFill>
                <a:ea typeface="함초롬바탕"/>
              </a:rPr>
              <a:t>자동충전</a:t>
            </a: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, 많은 </a:t>
            </a:r>
            <a:r>
              <a:rPr lang="ko-KR" altLang="ko-KR" sz="1000" dirty="0" err="1">
                <a:solidFill>
                  <a:srgbClr val="000000"/>
                </a:solidFill>
                <a:ea typeface="함초롬바탕"/>
              </a:rPr>
              <a:t>무료충전</a:t>
            </a: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, </a:t>
            </a:r>
            <a:r>
              <a:rPr lang="ko-KR" altLang="ko-KR" sz="1000" dirty="0" err="1">
                <a:solidFill>
                  <a:srgbClr val="000000"/>
                </a:solidFill>
                <a:ea typeface="함초롬바탕"/>
              </a:rPr>
              <a:t>베팅버튼</a:t>
            </a: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 간편함</a:t>
            </a:r>
            <a:endParaRPr lang="ko-KR" altLang="ko-KR" sz="6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 </a:t>
            </a:r>
            <a:endParaRPr lang="ko-KR" altLang="ko-KR" sz="6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단점: </a:t>
            </a:r>
            <a:r>
              <a:rPr lang="ko-KR" altLang="ko-KR" sz="1000" dirty="0" err="1">
                <a:solidFill>
                  <a:srgbClr val="000000"/>
                </a:solidFill>
                <a:ea typeface="함초롬바탕"/>
              </a:rPr>
              <a:t>pc아니면</a:t>
            </a: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 사용불가, 많은 </a:t>
            </a:r>
            <a:r>
              <a:rPr lang="ko-KR" altLang="ko-KR" sz="1000" dirty="0" err="1">
                <a:solidFill>
                  <a:srgbClr val="000000"/>
                </a:solidFill>
                <a:ea typeface="함초롬바탕"/>
              </a:rPr>
              <a:t>현금유도</a:t>
            </a:r>
            <a:r>
              <a:rPr lang="ko-KR" altLang="ko-KR" sz="1000" dirty="0">
                <a:solidFill>
                  <a:srgbClr val="000000"/>
                </a:solidFill>
                <a:ea typeface="함초롬바탕"/>
              </a:rPr>
              <a:t>,</a:t>
            </a:r>
            <a:endParaRPr lang="ko-KR" altLang="ko-KR" sz="600" dirty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133033" y="698872"/>
            <a:ext cx="2122121" cy="2605915"/>
            <a:chOff x="839913" y="1259526"/>
            <a:chExt cx="2122121" cy="260591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9F7CD51-5CFB-483A-A5F2-090D11E1730D}"/>
                </a:ext>
              </a:extLst>
            </p:cNvPr>
            <p:cNvSpPr txBox="1"/>
            <p:nvPr/>
          </p:nvSpPr>
          <p:spPr>
            <a:xfrm>
              <a:off x="1037595" y="3496109"/>
              <a:ext cx="1726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한게임포커</a:t>
              </a:r>
              <a:r>
                <a:rPr lang="en-US" altLang="ko-KR" dirty="0"/>
                <a:t>(pc)</a:t>
              </a:r>
              <a:endParaRPr lang="ko-KR" altLang="en-US" dirty="0"/>
            </a:p>
          </p:txBody>
        </p:sp>
        <p:pic>
          <p:nvPicPr>
            <p:cNvPr id="9" name="Picture 2" descr="한게임 포커">
              <a:extLst>
                <a:ext uri="{FF2B5EF4-FFF2-40B4-BE49-F238E27FC236}">
                  <a16:creationId xmlns:a16="http://schemas.microsoft.com/office/drawing/2014/main" id="{B0D57CEF-AFB4-45EC-B0AE-B20B799D7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913" y="1259526"/>
              <a:ext cx="2122121" cy="212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/>
          <p:cNvSpPr/>
          <p:nvPr/>
        </p:nvSpPr>
        <p:spPr>
          <a:xfrm>
            <a:off x="2534201" y="857114"/>
            <a:ext cx="4722193" cy="984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73" y="3304787"/>
            <a:ext cx="2319617" cy="17298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856" y="3304787"/>
            <a:ext cx="2433946" cy="17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8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79754" y="23286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벤치마킹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33033" y="924515"/>
            <a:ext cx="2122120" cy="2605914"/>
            <a:chOff x="839913" y="1259526"/>
            <a:chExt cx="2122120" cy="2605914"/>
          </a:xfrm>
        </p:grpSpPr>
        <p:pic>
          <p:nvPicPr>
            <p:cNvPr id="1028" name="Picture 4" descr="피망 포커: 카지노 로얄 (7포커, 로우바둑이, 하이로우) - Google Play 앱">
              <a:extLst>
                <a:ext uri="{FF2B5EF4-FFF2-40B4-BE49-F238E27FC236}">
                  <a16:creationId xmlns:a16="http://schemas.microsoft.com/office/drawing/2014/main" id="{27313176-0067-4E39-92E3-A55735D51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913" y="1259526"/>
              <a:ext cx="2122120" cy="2122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E4F502-AE26-4276-861A-695979F55E50}"/>
                </a:ext>
              </a:extLst>
            </p:cNvPr>
            <p:cNvSpPr txBox="1"/>
            <p:nvPr/>
          </p:nvSpPr>
          <p:spPr>
            <a:xfrm>
              <a:off x="1078472" y="3496108"/>
              <a:ext cx="1645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피망포커</a:t>
              </a:r>
              <a:r>
                <a:rPr lang="en-US" altLang="ko-KR" dirty="0"/>
                <a:t>(app)</a:t>
              </a:r>
              <a:endParaRPr lang="ko-KR" altLang="en-US" dirty="0"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C9550C9F-3EEB-42AE-BA2D-B260092AA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016" y="781775"/>
            <a:ext cx="328575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 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장점: 많은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무료머니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 이벤트,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보유머니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 별로 입장가능 방이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나눠져있음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, 게임도중 미션 성공 자동 알림, 순위를 알려줌,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 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단점: 버튼조작 불편,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확률조작의심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많은광고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/>
              </a:rPr>
              <a:t>, 게임내에 도움말 없음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18053" y="924515"/>
            <a:ext cx="4722193" cy="1061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149" y="2877440"/>
            <a:ext cx="3995661" cy="605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255" y="4156160"/>
            <a:ext cx="3091204" cy="9873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52" y="1996425"/>
            <a:ext cx="3300348" cy="8613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44891"/>
            <a:ext cx="2790814" cy="129075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016" y="3644891"/>
            <a:ext cx="2756017" cy="12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8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554AB8-645D-4AE8-A27E-30D36DA76D45}"/>
              </a:ext>
            </a:extLst>
          </p:cNvPr>
          <p:cNvSpPr txBox="1"/>
          <p:nvPr/>
        </p:nvSpPr>
        <p:spPr>
          <a:xfrm>
            <a:off x="203201" y="2579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실태조사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73" y="802848"/>
            <a:ext cx="3555318" cy="2639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379" y="802848"/>
            <a:ext cx="2452292" cy="3457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1197" y="4043711"/>
            <a:ext cx="5069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- </a:t>
            </a:r>
            <a:r>
              <a:rPr lang="ko-KR" altLang="en-US" sz="1000" dirty="0"/>
              <a:t>포커</a:t>
            </a:r>
            <a:r>
              <a:rPr lang="en-US" altLang="ko-KR" sz="1000" dirty="0"/>
              <a:t>(</a:t>
            </a:r>
            <a:r>
              <a:rPr lang="ko-KR" altLang="en-US" sz="1000" dirty="0" err="1"/>
              <a:t>홀덤</a:t>
            </a:r>
            <a:r>
              <a:rPr lang="en-US" altLang="ko-KR" sz="1000" dirty="0"/>
              <a:t>) </a:t>
            </a:r>
            <a:r>
              <a:rPr lang="ko-KR" altLang="en-US" sz="1000" dirty="0"/>
              <a:t>세계적인 게임 </a:t>
            </a:r>
            <a:r>
              <a:rPr lang="ko-KR" altLang="en-US" sz="1000" dirty="0" err="1"/>
              <a:t>큰대회가</a:t>
            </a:r>
            <a:r>
              <a:rPr lang="ko-KR" altLang="en-US" sz="1000" dirty="0"/>
              <a:t> 있음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 - </a:t>
            </a:r>
            <a:r>
              <a:rPr lang="ko-KR" altLang="en-US" sz="1000" dirty="0"/>
              <a:t>국내에서의 까지 국가대표 선발하여 세계적 </a:t>
            </a:r>
            <a:r>
              <a:rPr lang="ko-KR" altLang="en-US" sz="1000" dirty="0" err="1"/>
              <a:t>대회나감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4456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triangle"/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10846</TotalTime>
  <Words>1015</Words>
  <Application>Microsoft Office PowerPoint</Application>
  <PresentationFormat>화면 슬라이드 쇼(16:9)</PresentationFormat>
  <Paragraphs>365</Paragraphs>
  <Slides>33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Adobe 고딕 Std B</vt:lpstr>
      <vt:lpstr>Pretendard Variable Medium</vt:lpstr>
      <vt:lpstr>Pretendard Medium</vt:lpstr>
      <vt:lpstr>맑은 고딕</vt:lpstr>
      <vt:lpstr>Arial</vt:lpstr>
      <vt:lpstr>Pretendard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USECASE</vt:lpstr>
      <vt:lpstr>USECASE</vt:lpstr>
      <vt:lpstr>Class diagram</vt:lpstr>
      <vt:lpstr>시연화면</vt:lpstr>
      <vt:lpstr>시연화면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whgml</dc:creator>
  <cp:lastModifiedBy>문 정환</cp:lastModifiedBy>
  <cp:revision>60</cp:revision>
  <dcterms:modified xsi:type="dcterms:W3CDTF">2022-04-19T01:43:10Z</dcterms:modified>
</cp:coreProperties>
</file>